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60" r:id="rId5"/>
    <p:sldId id="262" r:id="rId6"/>
    <p:sldId id="259" r:id="rId7"/>
    <p:sldId id="295" r:id="rId8"/>
    <p:sldId id="296" r:id="rId9"/>
    <p:sldId id="266" r:id="rId10"/>
    <p:sldId id="298" r:id="rId11"/>
    <p:sldId id="297" r:id="rId12"/>
    <p:sldId id="267" r:id="rId13"/>
    <p:sldId id="299" r:id="rId14"/>
    <p:sldId id="300" r:id="rId15"/>
    <p:sldId id="268" r:id="rId16"/>
    <p:sldId id="269" r:id="rId17"/>
    <p:sldId id="270" r:id="rId18"/>
    <p:sldId id="301" r:id="rId19"/>
    <p:sldId id="271" r:id="rId20"/>
    <p:sldId id="302" r:id="rId21"/>
    <p:sldId id="303" r:id="rId22"/>
    <p:sldId id="278" r:id="rId23"/>
    <p:sldId id="279" r:id="rId24"/>
    <p:sldId id="294" r:id="rId25"/>
    <p:sldId id="274" r:id="rId26"/>
    <p:sldId id="277" r:id="rId27"/>
    <p:sldId id="276" r:id="rId28"/>
    <p:sldId id="275" r:id="rId29"/>
    <p:sldId id="273" r:id="rId30"/>
    <p:sldId id="272" r:id="rId31"/>
    <p:sldId id="280" r:id="rId32"/>
    <p:sldId id="281" r:id="rId33"/>
    <p:sldId id="282" r:id="rId34"/>
    <p:sldId id="284" r:id="rId35"/>
    <p:sldId id="283" r:id="rId36"/>
    <p:sldId id="285" r:id="rId37"/>
    <p:sldId id="286" r:id="rId38"/>
    <p:sldId id="287" r:id="rId39"/>
    <p:sldId id="288" r:id="rId40"/>
    <p:sldId id="304" r:id="rId41"/>
    <p:sldId id="289" r:id="rId42"/>
    <p:sldId id="292" r:id="rId43"/>
    <p:sldId id="305" r:id="rId44"/>
    <p:sldId id="290" r:id="rId45"/>
    <p:sldId id="308" r:id="rId46"/>
    <p:sldId id="307" r:id="rId47"/>
    <p:sldId id="306" r:id="rId48"/>
    <p:sldId id="291" r:id="rId49"/>
    <p:sldId id="293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3C6E9-2D60-41A3-B828-2210D02B2CA9}" type="datetimeFigureOut">
              <a:rPr lang="de-CH" smtClean="0"/>
              <a:t>13.01.2020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06CC-61DD-40E4-A3A5-F432A2489F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360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706CC-61DD-40E4-A3A5-F432A2489F79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954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706CC-61DD-40E4-A3A5-F432A2489F79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434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706CC-61DD-40E4-A3A5-F432A2489F79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18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706CC-61DD-40E4-A3A5-F432A2489F79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8825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706CC-61DD-40E4-A3A5-F432A2489F79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821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26330-AFE8-4696-9300-205251422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21B448-9033-4B46-BE51-ED4A35314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49C67-89ED-424F-8D24-C1C4420A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21D9E-110A-4730-9E54-24A0736191B3}" type="datetime1">
              <a:rPr lang="de-CH" smtClean="0"/>
              <a:t>13.01.2020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A94C3-CCA5-4B86-969F-B2893B67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Frederik Heck   - Algorithmic Matching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C7809-46E5-43AB-92A7-25BD12A5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47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85747-3B20-4999-BAF5-C7273A9A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469B002-B6CF-441C-AE2A-64F772978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4342A5-11BE-4995-BED1-CCA036D8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ADCF-2743-4B93-A885-08B93FEB0F61}" type="datetime1">
              <a:rPr lang="de-CH" smtClean="0"/>
              <a:t>13.01.2020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F4A74A-82A1-4CDC-B8ED-D3C0A974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Frederik Heck   - Algorithmic Matching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2CCA2E-891D-4F71-A292-2CBB6C83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511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CF80A53-B748-4619-AE58-8E1672904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88D59F-151F-4386-A1AE-D812DA79C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4DAF1-4483-4B5C-90AC-14320798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BA37-E6FA-40E9-99C3-F53C95C04FE0}" type="datetime1">
              <a:rPr lang="de-CH" smtClean="0"/>
              <a:t>13.01.2020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03B60-3742-463C-BE59-07C37B07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Frederik Heck   - Algorithmic Matching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AB2F5B-8C3C-443E-9014-303DA091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36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B419F-1266-42A9-A4B1-09C5CF96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16DE4E-58E6-41B3-8B33-20BB0137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8BA9F4-09E3-4628-9D69-C94E208FD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0920-14CD-4276-9CD0-E0238AEE6FE1}" type="datetime1">
              <a:rPr lang="de-CH" smtClean="0"/>
              <a:t>13.01.2020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C0FA46-74BC-4ADB-AC7E-4E02D7F7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Frederik Heck   - Algorithmic Matching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345607-00C5-472C-914A-2DB11073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4047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29E7D-EC52-4C3C-9E3C-518AA054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11EDE1-AAB0-4EE8-AC00-956CB50F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6D6254-439B-4AC0-8B72-66C1F31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2227-2CF1-4D91-8DAA-CBC397C9709A}" type="datetime1">
              <a:rPr lang="de-CH" smtClean="0"/>
              <a:t>13.01.2020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9264A1-BA9B-48E2-9AFB-D4E3C47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Frederik Heck   - Algorithmic Matching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26EFFC-8E41-4838-96C5-BCC64566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3796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0F8D7-CF77-4482-9401-CB2D6679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A464F0-F694-41EE-B4AA-799E3CBA8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FAFC81-BDBC-45AD-A432-9D1117CAB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0B6D1D-356C-494C-8C7A-12A7865B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0478-63F7-4AD1-9F6F-51F5EF805717}" type="datetime1">
              <a:rPr lang="de-CH" smtClean="0"/>
              <a:t>13.01.2020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1CD45A-41F1-47DD-BB02-97F886C81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Frederik Heck   - Algorithmic Matching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24DF45-7A3C-461E-9435-1C5621C3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060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92A4E-40F7-4C43-AC09-DD70C472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74F177-CF7E-46B7-AF25-3ACDB5C5E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052458-5CBB-4625-BD69-5D15E35C8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6C60487-2046-4B97-A600-10C01154A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A065D6-A5F7-4AAD-A5FA-084540CCA2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DE6384-3C09-4AB7-9A26-3435A778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6F0-D47D-4062-9F4D-9BEDCF1EECF6}" type="datetime1">
              <a:rPr lang="de-CH" smtClean="0"/>
              <a:t>13.01.2020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1EE2DD-A791-453C-B13C-74381840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Frederik Heck   - Algorithmic Matching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5548A7D-4302-4672-AEBB-6793152B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117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E550E-FE39-412F-91C5-F0722584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65E330-4E2A-4791-9602-B140FB4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EFD70-91FE-4CAA-8E7C-4B49B4ABAC44}" type="datetime1">
              <a:rPr lang="de-CH" smtClean="0"/>
              <a:t>13.01.2020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19F418-D4E1-4B58-AD95-B048A81A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Frederik Heck   - Algorithmic Matching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6EAE9E-713D-4BD2-AB38-A958D781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2847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56805D-5291-4976-9038-3FFD9220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F644-AB48-4310-942C-F807F425FD07}" type="datetime1">
              <a:rPr lang="de-CH" smtClean="0"/>
              <a:t>13.01.2020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317C2F7-F09D-4213-B97A-4C3E005B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Frederik Heck   - Algorithmic Matching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1B7874-CA73-498A-9BC4-4CD1793C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78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6AC8E-64B1-4345-93AC-FBB098DA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465CFE-0810-4120-A8CE-E07C083C8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C0F50F-1108-40BE-A590-02D9CD355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29DA53-2EC3-4597-BF1C-E5AD8E37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B109-13B2-480E-9E4E-29D8561E83C4}" type="datetime1">
              <a:rPr lang="de-CH" smtClean="0"/>
              <a:t>13.01.2020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55109E-2597-49D5-B6CB-F17CA67B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Frederik Heck   - Algorithmic Matching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7E82CC-8C88-404D-975F-8439798A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256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4D22A-626A-457E-B957-BB0ACD40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52F8C7A-093D-4D58-ACF5-BDD8380B8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D9435F-B6AE-4B2E-8520-2BE25433E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EBF658-B387-439A-A2CD-D51CA22D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7CE7-AE8C-4F3A-A906-C05CE6C1E2E4}" type="datetime1">
              <a:rPr lang="de-CH" smtClean="0"/>
              <a:t>13.01.2020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18353-874C-4AD4-A7B6-F65E01F8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Frederik Heck   - Algorithmic Matching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0A0313-FD53-417F-B4D1-9FBAF30F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493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5439D6-6849-4371-BCD7-82C38B9FB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5EE878-993F-4A41-94F3-6AAD8F597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36F113-C8B3-4119-BF0B-5AC10F4D7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0592D-A506-4E17-ADBE-DAC0B6A099E3}" type="datetime1">
              <a:rPr lang="de-CH" smtClean="0"/>
              <a:t>13.01.2020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437381-987B-4E4B-A416-82C73E5BE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Frederik Heck   - Algorithmic Matching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15F54-964D-4485-A5FA-3CA76E951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65EF4-EB94-4EC5-BBC9-DD1ECD500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76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70B35-8065-40E1-AA67-E46FFE8A3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87400"/>
            <a:ext cx="9144000" cy="2387600"/>
          </a:xfrm>
        </p:spPr>
        <p:txBody>
          <a:bodyPr/>
          <a:lstStyle/>
          <a:p>
            <a:r>
              <a:rPr lang="de-CH"/>
              <a:t>Algorithmic Matching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867CCF-E6C3-4012-B39B-E463B0060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92170"/>
            <a:ext cx="12192000" cy="1655762"/>
          </a:xfrm>
        </p:spPr>
        <p:txBody>
          <a:bodyPr/>
          <a:lstStyle/>
          <a:p>
            <a:r>
              <a:rPr lang="en-US" dirty="0"/>
              <a:t>Mathematical approaches to optimally allocate topics to </a:t>
            </a:r>
            <a:r>
              <a:rPr lang="de-CH" dirty="0" err="1"/>
              <a:t>students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C42D4B-6C46-4745-B4A7-9C0439BF6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030" y="1856142"/>
            <a:ext cx="3785939" cy="281563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CD999C1-2222-45C0-AF2C-337BCD23BDCF}"/>
              </a:ext>
            </a:extLst>
          </p:cNvPr>
          <p:cNvSpPr txBox="1"/>
          <p:nvPr/>
        </p:nvSpPr>
        <p:spPr>
          <a:xfrm>
            <a:off x="5300131" y="5735385"/>
            <a:ext cx="159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Frederik Heck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E0FB478-90AF-41A2-B50A-004615A11E82}"/>
              </a:ext>
            </a:extLst>
          </p:cNvPr>
          <p:cNvSpPr txBox="1"/>
          <p:nvPr/>
        </p:nvSpPr>
        <p:spPr>
          <a:xfrm>
            <a:off x="4004730" y="6056992"/>
            <a:ext cx="418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/>
              <a:t>Coached</a:t>
            </a:r>
            <a:r>
              <a:rPr lang="de-CH" sz="1400" dirty="0"/>
              <a:t> </a:t>
            </a:r>
            <a:r>
              <a:rPr lang="de-CH" sz="1400" dirty="0" err="1"/>
              <a:t>by</a:t>
            </a:r>
            <a:r>
              <a:rPr lang="de-CH" sz="1400" dirty="0"/>
              <a:t> Simon Kramer</a:t>
            </a:r>
          </a:p>
        </p:txBody>
      </p:sp>
    </p:spTree>
    <p:extLst>
      <p:ext uri="{BB962C8B-B14F-4D97-AF65-F5344CB8AC3E}">
        <p14:creationId xmlns:p14="http://schemas.microsoft.com/office/powerpoint/2010/main" val="334365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 - Model </a:t>
            </a:r>
            <a:r>
              <a:rPr lang="de-CH" dirty="0" err="1"/>
              <a:t>the</a:t>
            </a:r>
            <a:r>
              <a:rPr lang="de-CH" dirty="0"/>
              <a:t>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5A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82916F-7D28-4461-A754-9F581A643F57}"/>
              </a:ext>
            </a:extLst>
          </p:cNvPr>
          <p:cNvSpPr txBox="1"/>
          <p:nvPr/>
        </p:nvSpPr>
        <p:spPr>
          <a:xfrm>
            <a:off x="7417551" y="3357592"/>
            <a:ext cx="393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 </a:t>
            </a:r>
            <a:r>
              <a:rPr lang="de-CH" b="1" dirty="0" err="1"/>
              <a:t>graph</a:t>
            </a:r>
            <a:r>
              <a:rPr lang="de-CH" dirty="0"/>
              <a:t> </a:t>
            </a:r>
            <a:r>
              <a:rPr lang="de-CH" i="1" dirty="0"/>
              <a:t>G</a:t>
            </a:r>
            <a:r>
              <a:rPr lang="de-CH" dirty="0"/>
              <a:t> </a:t>
            </a:r>
            <a:r>
              <a:rPr lang="de-CH" dirty="0" err="1"/>
              <a:t>consists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i="1" dirty="0"/>
              <a:t>V</a:t>
            </a:r>
            <a:r>
              <a:rPr lang="de-CH" dirty="0"/>
              <a:t> and </a:t>
            </a:r>
            <a:r>
              <a:rPr lang="de-CH" i="1" dirty="0"/>
              <a:t>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414B92C-6D05-40A1-8BDF-8061086180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33" y="3994909"/>
            <a:ext cx="1076325" cy="31432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372A880-D73A-4565-BA84-88228311D935}"/>
              </a:ext>
            </a:extLst>
          </p:cNvPr>
          <p:cNvSpPr txBox="1"/>
          <p:nvPr/>
        </p:nvSpPr>
        <p:spPr>
          <a:xfrm>
            <a:off x="7002684" y="4538796"/>
            <a:ext cx="4351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i="1" dirty="0"/>
              <a:t>V</a:t>
            </a:r>
            <a:r>
              <a:rPr lang="de-CH" sz="1600" dirty="0"/>
              <a:t>: Vertices</a:t>
            </a:r>
          </a:p>
          <a:p>
            <a:pPr algn="ctr"/>
            <a:r>
              <a:rPr lang="de-CH" sz="1600" i="1" dirty="0"/>
              <a:t>E: </a:t>
            </a:r>
            <a:r>
              <a:rPr lang="de-CH" sz="1600" dirty="0" err="1"/>
              <a:t>Edges</a:t>
            </a:r>
            <a:r>
              <a:rPr lang="de-CH" sz="1600" dirty="0"/>
              <a:t> (</a:t>
            </a:r>
            <a:r>
              <a:rPr lang="de-CH" sz="1600" dirty="0" err="1"/>
              <a:t>connecting</a:t>
            </a:r>
            <a:r>
              <a:rPr lang="de-CH" sz="1600" dirty="0"/>
              <a:t> </a:t>
            </a:r>
            <a:r>
              <a:rPr lang="de-CH" sz="1600" dirty="0" err="1"/>
              <a:t>vertices</a:t>
            </a:r>
            <a:r>
              <a:rPr lang="de-CH" sz="1600" dirty="0"/>
              <a:t>)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First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Make</a:t>
            </a:r>
            <a:r>
              <a:rPr lang="de-CH" sz="2400" dirty="0"/>
              <a:t> a </a:t>
            </a:r>
            <a:r>
              <a:rPr lang="de-CH" sz="2400" dirty="0" err="1"/>
              <a:t>graph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49770568-53BD-43FA-BF2F-60052ADF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3056583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 - Model </a:t>
            </a:r>
            <a:r>
              <a:rPr lang="de-CH" dirty="0" err="1"/>
              <a:t>the</a:t>
            </a:r>
            <a:r>
              <a:rPr lang="de-CH" dirty="0"/>
              <a:t>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5A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82916F-7D28-4461-A754-9F581A643F57}"/>
              </a:ext>
            </a:extLst>
          </p:cNvPr>
          <p:cNvSpPr txBox="1"/>
          <p:nvPr/>
        </p:nvSpPr>
        <p:spPr>
          <a:xfrm>
            <a:off x="7417551" y="3357592"/>
            <a:ext cx="393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 </a:t>
            </a:r>
            <a:r>
              <a:rPr lang="de-CH" b="1" dirty="0" err="1"/>
              <a:t>graph</a:t>
            </a:r>
            <a:r>
              <a:rPr lang="de-CH" dirty="0"/>
              <a:t> </a:t>
            </a:r>
            <a:r>
              <a:rPr lang="de-CH" i="1" dirty="0"/>
              <a:t>G</a:t>
            </a:r>
            <a:r>
              <a:rPr lang="de-CH" dirty="0"/>
              <a:t> </a:t>
            </a:r>
            <a:r>
              <a:rPr lang="de-CH" dirty="0" err="1"/>
              <a:t>consists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i="1" dirty="0"/>
              <a:t>V</a:t>
            </a:r>
            <a:r>
              <a:rPr lang="de-CH" dirty="0"/>
              <a:t> and </a:t>
            </a:r>
            <a:r>
              <a:rPr lang="de-CH" i="1" dirty="0"/>
              <a:t>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414B92C-6D05-40A1-8BDF-8061086180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33" y="3994909"/>
            <a:ext cx="1076325" cy="31432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372A880-D73A-4565-BA84-88228311D935}"/>
              </a:ext>
            </a:extLst>
          </p:cNvPr>
          <p:cNvSpPr txBox="1"/>
          <p:nvPr/>
        </p:nvSpPr>
        <p:spPr>
          <a:xfrm>
            <a:off x="7002684" y="4538796"/>
            <a:ext cx="4351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i="1" dirty="0"/>
              <a:t>V</a:t>
            </a:r>
            <a:r>
              <a:rPr lang="de-CH" sz="1600" dirty="0"/>
              <a:t>: Vertices</a:t>
            </a:r>
          </a:p>
          <a:p>
            <a:pPr algn="ctr"/>
            <a:r>
              <a:rPr lang="de-CH" sz="1600" i="1" dirty="0"/>
              <a:t>E: </a:t>
            </a:r>
            <a:r>
              <a:rPr lang="de-CH" sz="1600" dirty="0" err="1"/>
              <a:t>Edges</a:t>
            </a:r>
            <a:r>
              <a:rPr lang="de-CH" sz="1600" dirty="0"/>
              <a:t> (</a:t>
            </a:r>
            <a:r>
              <a:rPr lang="de-CH" sz="1600" dirty="0" err="1"/>
              <a:t>connecting</a:t>
            </a:r>
            <a:r>
              <a:rPr lang="de-CH" sz="1600" dirty="0"/>
              <a:t> </a:t>
            </a:r>
            <a:r>
              <a:rPr lang="de-CH" sz="1600" dirty="0" err="1"/>
              <a:t>vertices</a:t>
            </a:r>
            <a:r>
              <a:rPr lang="de-CH" sz="1600" dirty="0"/>
              <a:t>)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63AA55-6813-46EF-BECD-655B19D5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65" y="2896588"/>
            <a:ext cx="3545880" cy="271155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AA79721-B299-4789-8A7C-8C6A71EEDCA8}"/>
              </a:ext>
            </a:extLst>
          </p:cNvPr>
          <p:cNvSpPr txBox="1"/>
          <p:nvPr/>
        </p:nvSpPr>
        <p:spPr>
          <a:xfrm>
            <a:off x="945775" y="3982420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89D70C-2A0A-400E-B45B-383E2B6013C8}"/>
              </a:ext>
            </a:extLst>
          </p:cNvPr>
          <p:cNvSpPr txBox="1"/>
          <p:nvPr/>
        </p:nvSpPr>
        <p:spPr>
          <a:xfrm>
            <a:off x="5495704" y="3982420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 topics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First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Make</a:t>
            </a:r>
            <a:r>
              <a:rPr lang="de-CH" sz="2400" dirty="0"/>
              <a:t> a </a:t>
            </a:r>
            <a:r>
              <a:rPr lang="de-CH" sz="2400" dirty="0" err="1"/>
              <a:t>graph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E73CC77-D050-4C93-AA51-FAE3CBDEAA23}"/>
              </a:ext>
            </a:extLst>
          </p:cNvPr>
          <p:cNvSpPr txBox="1"/>
          <p:nvPr/>
        </p:nvSpPr>
        <p:spPr>
          <a:xfrm>
            <a:off x="2009422" y="5527108"/>
            <a:ext cx="388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This graph has 7 vertices and no edges</a:t>
            </a:r>
          </a:p>
        </p:txBody>
      </p:sp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49770568-53BD-43FA-BF2F-60052ADF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2475548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 - Model </a:t>
            </a:r>
            <a:r>
              <a:rPr lang="de-CH" dirty="0" err="1"/>
              <a:t>the</a:t>
            </a:r>
            <a:r>
              <a:rPr lang="de-CH" dirty="0"/>
              <a:t>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5B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82916F-7D28-4461-A754-9F581A643F57}"/>
              </a:ext>
            </a:extLst>
          </p:cNvPr>
          <p:cNvSpPr txBox="1"/>
          <p:nvPr/>
        </p:nvSpPr>
        <p:spPr>
          <a:xfrm>
            <a:off x="7417551" y="3357592"/>
            <a:ext cx="393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 </a:t>
            </a:r>
            <a:r>
              <a:rPr lang="de-CH" b="1" dirty="0" err="1"/>
              <a:t>graph</a:t>
            </a:r>
            <a:r>
              <a:rPr lang="de-CH" dirty="0"/>
              <a:t> </a:t>
            </a:r>
            <a:r>
              <a:rPr lang="de-CH" i="1" dirty="0"/>
              <a:t>G</a:t>
            </a:r>
            <a:r>
              <a:rPr lang="de-CH" dirty="0"/>
              <a:t> </a:t>
            </a:r>
            <a:r>
              <a:rPr lang="de-CH" dirty="0" err="1"/>
              <a:t>consists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i="1" dirty="0"/>
              <a:t>V</a:t>
            </a:r>
            <a:r>
              <a:rPr lang="de-CH" dirty="0"/>
              <a:t> and </a:t>
            </a:r>
            <a:r>
              <a:rPr lang="de-CH" i="1" dirty="0"/>
              <a:t>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414B92C-6D05-40A1-8BDF-8061086180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33" y="3994909"/>
            <a:ext cx="1076325" cy="31432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372A880-D73A-4565-BA84-88228311D935}"/>
              </a:ext>
            </a:extLst>
          </p:cNvPr>
          <p:cNvSpPr txBox="1"/>
          <p:nvPr/>
        </p:nvSpPr>
        <p:spPr>
          <a:xfrm>
            <a:off x="7002684" y="4538796"/>
            <a:ext cx="4351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i="1" dirty="0"/>
              <a:t>V</a:t>
            </a:r>
            <a:r>
              <a:rPr lang="de-CH" sz="1600" dirty="0"/>
              <a:t>: Vertices</a:t>
            </a:r>
          </a:p>
          <a:p>
            <a:pPr algn="ctr"/>
            <a:r>
              <a:rPr lang="de-CH" sz="1600" i="1" dirty="0"/>
              <a:t>E: </a:t>
            </a:r>
            <a:r>
              <a:rPr lang="de-CH" sz="1600" dirty="0" err="1"/>
              <a:t>Edges</a:t>
            </a:r>
            <a:r>
              <a:rPr lang="de-CH" sz="1600" dirty="0"/>
              <a:t> (</a:t>
            </a:r>
            <a:r>
              <a:rPr lang="de-CH" sz="1600" dirty="0" err="1"/>
              <a:t>connecting</a:t>
            </a:r>
            <a:r>
              <a:rPr lang="de-CH" sz="1600" dirty="0"/>
              <a:t> </a:t>
            </a:r>
            <a:r>
              <a:rPr lang="de-CH" sz="1600" dirty="0" err="1"/>
              <a:t>vertices</a:t>
            </a:r>
            <a:r>
              <a:rPr lang="de-CH" sz="1600" dirty="0"/>
              <a:t>)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03B1C35-A64F-4B7D-84B4-2D91374AABF4}"/>
              </a:ext>
            </a:extLst>
          </p:cNvPr>
          <p:cNvSpPr txBox="1"/>
          <p:nvPr/>
        </p:nvSpPr>
        <p:spPr>
          <a:xfrm>
            <a:off x="2009422" y="5527108"/>
            <a:ext cx="388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/>
              <a:t>This </a:t>
            </a:r>
            <a:r>
              <a:rPr lang="de-CH" i="1" dirty="0" err="1"/>
              <a:t>graph</a:t>
            </a:r>
            <a:r>
              <a:rPr lang="de-CH" i="1" dirty="0"/>
              <a:t> </a:t>
            </a:r>
            <a:r>
              <a:rPr lang="de-CH" i="1" dirty="0" err="1"/>
              <a:t>has</a:t>
            </a:r>
            <a:r>
              <a:rPr lang="de-CH" i="1" dirty="0"/>
              <a:t> 7 </a:t>
            </a:r>
            <a:r>
              <a:rPr lang="de-CH" i="1" dirty="0" err="1"/>
              <a:t>vertices</a:t>
            </a:r>
            <a:r>
              <a:rPr lang="de-CH" i="1" dirty="0"/>
              <a:t> and 6 </a:t>
            </a:r>
            <a:r>
              <a:rPr lang="de-CH" i="1" dirty="0" err="1"/>
              <a:t>edges</a:t>
            </a:r>
            <a:endParaRPr lang="de-CH" i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A79721-B299-4789-8A7C-8C6A71EEDCA8}"/>
              </a:ext>
            </a:extLst>
          </p:cNvPr>
          <p:cNvSpPr txBox="1"/>
          <p:nvPr/>
        </p:nvSpPr>
        <p:spPr>
          <a:xfrm>
            <a:off x="945775" y="3982420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89D70C-2A0A-400E-B45B-383E2B6013C8}"/>
              </a:ext>
            </a:extLst>
          </p:cNvPr>
          <p:cNvSpPr txBox="1"/>
          <p:nvPr/>
        </p:nvSpPr>
        <p:spPr>
          <a:xfrm>
            <a:off x="5495704" y="3982420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 topics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First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Make</a:t>
            </a:r>
            <a:r>
              <a:rPr lang="de-CH" sz="2400" dirty="0"/>
              <a:t> a </a:t>
            </a:r>
            <a:r>
              <a:rPr lang="de-CH" sz="2400" dirty="0" err="1"/>
              <a:t>graph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10AF4B12-E86B-4004-934C-04B7EBE6DA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49" y="2904983"/>
            <a:ext cx="3448318" cy="256453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BFF5E4C-C5E4-4695-AF78-5548AB8C4B8F}"/>
              </a:ext>
            </a:extLst>
          </p:cNvPr>
          <p:cNvSpPr txBox="1"/>
          <p:nvPr/>
        </p:nvSpPr>
        <p:spPr>
          <a:xfrm>
            <a:off x="1823750" y="2500394"/>
            <a:ext cx="435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Edges</a:t>
            </a:r>
            <a:r>
              <a:rPr lang="de-CH" i="1" dirty="0"/>
              <a:t> </a:t>
            </a:r>
            <a:r>
              <a:rPr lang="de-CH" i="1" dirty="0" err="1"/>
              <a:t>represent</a:t>
            </a:r>
            <a:r>
              <a:rPr lang="de-CH" i="1" dirty="0"/>
              <a:t> </a:t>
            </a:r>
            <a:r>
              <a:rPr lang="de-CH" i="1" dirty="0" err="1"/>
              <a:t>topic</a:t>
            </a:r>
            <a:r>
              <a:rPr lang="de-CH" i="1" dirty="0"/>
              <a:t> </a:t>
            </a:r>
            <a:r>
              <a:rPr lang="de-CH" i="1" dirty="0" err="1"/>
              <a:t>wishes</a:t>
            </a:r>
            <a:endParaRPr lang="de-CH" i="1" dirty="0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6EE5D36C-7874-4EC4-85F5-E5FC6AB7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92526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 - Model </a:t>
            </a:r>
            <a:r>
              <a:rPr lang="de-CH" dirty="0" err="1"/>
              <a:t>the</a:t>
            </a:r>
            <a:r>
              <a:rPr lang="de-CH" dirty="0"/>
              <a:t>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061"/>
            <a:ext cx="2743200" cy="365125"/>
          </a:xfrm>
        </p:spPr>
        <p:txBody>
          <a:bodyPr/>
          <a:lstStyle/>
          <a:p>
            <a:r>
              <a:rPr lang="de-CH" dirty="0"/>
              <a:t>6A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Transform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graph</a:t>
            </a:r>
            <a:r>
              <a:rPr lang="de-CH" sz="2400" dirty="0"/>
              <a:t> </a:t>
            </a:r>
            <a:r>
              <a:rPr lang="de-CH" sz="2400" dirty="0" err="1"/>
              <a:t>into</a:t>
            </a:r>
            <a:r>
              <a:rPr lang="de-CH" sz="2400" dirty="0"/>
              <a:t> a network</a:t>
            </a:r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7C2B92D2-31C7-4B56-94D8-7E52DA887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1340065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 - Model </a:t>
            </a:r>
            <a:r>
              <a:rPr lang="de-CH" dirty="0" err="1"/>
              <a:t>the</a:t>
            </a:r>
            <a:r>
              <a:rPr lang="de-CH" dirty="0"/>
              <a:t>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061"/>
            <a:ext cx="2743200" cy="365125"/>
          </a:xfrm>
        </p:spPr>
        <p:txBody>
          <a:bodyPr/>
          <a:lstStyle/>
          <a:p>
            <a:r>
              <a:rPr lang="de-CH" dirty="0"/>
              <a:t>6A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Transform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graph</a:t>
            </a:r>
            <a:r>
              <a:rPr lang="de-CH" sz="2400" dirty="0"/>
              <a:t> </a:t>
            </a:r>
            <a:r>
              <a:rPr lang="de-CH" sz="2400" dirty="0" err="1"/>
              <a:t>into</a:t>
            </a:r>
            <a:r>
              <a:rPr lang="de-CH" sz="2400" dirty="0"/>
              <a:t> a network</a:t>
            </a:r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FA52344-98F6-4C83-B745-EC37398DC3A1}"/>
                  </a:ext>
                </a:extLst>
              </p:cNvPr>
              <p:cNvSpPr txBox="1"/>
              <p:nvPr/>
            </p:nvSpPr>
            <p:spPr>
              <a:xfrm>
                <a:off x="7417551" y="2928614"/>
                <a:ext cx="393624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A </a:t>
                </a:r>
                <a:r>
                  <a:rPr lang="de-CH" b="1" dirty="0"/>
                  <a:t>network</a:t>
                </a:r>
                <a:r>
                  <a:rPr lang="de-CH" dirty="0"/>
                  <a:t> </a:t>
                </a:r>
                <a:r>
                  <a:rPr lang="de-CH" i="1" dirty="0"/>
                  <a:t>N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a </a:t>
                </a:r>
                <a:r>
                  <a:rPr lang="de-CH" dirty="0" err="1"/>
                  <a:t>directed</a:t>
                </a:r>
                <a:r>
                  <a:rPr lang="de-CH" dirty="0"/>
                  <a:t> </a:t>
                </a:r>
                <a:r>
                  <a:rPr lang="de-CH" dirty="0" err="1"/>
                  <a:t>graph</a:t>
                </a:r>
                <a:r>
                  <a:rPr lang="de-CH" dirty="0"/>
                  <a:t>, </a:t>
                </a:r>
                <a:r>
                  <a:rPr lang="de-CH" dirty="0" err="1"/>
                  <a:t>where</a:t>
                </a:r>
                <a:r>
                  <a:rPr lang="de-CH" dirty="0"/>
                  <a:t>:</a:t>
                </a:r>
              </a:p>
              <a:p>
                <a:r>
                  <a:rPr lang="de-CH" dirty="0" err="1"/>
                  <a:t>Each</a:t>
                </a:r>
                <a:r>
                  <a:rPr lang="de-CH" dirty="0"/>
                  <a:t> </a:t>
                </a:r>
                <a:r>
                  <a:rPr lang="de-CH" dirty="0" err="1"/>
                  <a:t>edge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dirty="0"/>
                  <a:t> </a:t>
                </a:r>
                <a:r>
                  <a:rPr lang="de-CH" dirty="0" err="1"/>
                  <a:t>has</a:t>
                </a:r>
                <a:r>
                  <a:rPr lang="de-CH" dirty="0"/>
                  <a:t> a </a:t>
                </a:r>
                <a:r>
                  <a:rPr lang="de-CH" dirty="0" err="1"/>
                  <a:t>capacity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i="1" dirty="0"/>
              </a:p>
              <a:p>
                <a:r>
                  <a:rPr lang="de-CH" dirty="0" err="1"/>
                  <a:t>Each</a:t>
                </a:r>
                <a:r>
                  <a:rPr lang="de-CH" dirty="0"/>
                  <a:t> </a:t>
                </a:r>
                <a:r>
                  <a:rPr lang="de-CH" dirty="0" err="1"/>
                  <a:t>edge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i="1" dirty="0"/>
                  <a:t> </a:t>
                </a:r>
                <a:r>
                  <a:rPr lang="de-CH" dirty="0" err="1"/>
                  <a:t>has</a:t>
                </a:r>
                <a:r>
                  <a:rPr lang="de-CH" dirty="0"/>
                  <a:t> s </a:t>
                </a:r>
                <a:r>
                  <a:rPr lang="de-CH" dirty="0" err="1"/>
                  <a:t>flow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sup>
                          </m:sSup>
                        </m:e>
                      </m:d>
                      <m:r>
                        <a:rPr lang="de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</m:sup>
                      </m:sSup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i="1" dirty="0"/>
              </a:p>
              <a:p>
                <a:endParaRPr lang="de-CH" i="1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FA52344-98F6-4C83-B745-EC37398D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551" y="2928614"/>
                <a:ext cx="3936249" cy="1477328"/>
              </a:xfrm>
              <a:prstGeom prst="rect">
                <a:avLst/>
              </a:prstGeom>
              <a:blipFill>
                <a:blip r:embed="rId4"/>
                <a:stretch>
                  <a:fillRect l="-1393" t="-2058" r="-15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7C2B92D2-31C7-4B56-94D8-7E52DA887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81285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 - Model </a:t>
            </a:r>
            <a:r>
              <a:rPr lang="de-CH" dirty="0" err="1"/>
              <a:t>the</a:t>
            </a:r>
            <a:r>
              <a:rPr lang="de-CH" dirty="0"/>
              <a:t>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061"/>
            <a:ext cx="2743200" cy="365125"/>
          </a:xfrm>
        </p:spPr>
        <p:txBody>
          <a:bodyPr/>
          <a:lstStyle/>
          <a:p>
            <a:r>
              <a:rPr lang="de-CH" dirty="0"/>
              <a:t>6A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Transform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graph</a:t>
            </a:r>
            <a:r>
              <a:rPr lang="de-CH" sz="2400" dirty="0"/>
              <a:t> </a:t>
            </a:r>
            <a:r>
              <a:rPr lang="de-CH" sz="2400" dirty="0" err="1"/>
              <a:t>into</a:t>
            </a:r>
            <a:r>
              <a:rPr lang="de-CH" sz="2400" dirty="0"/>
              <a:t> a network</a:t>
            </a:r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BFF5E4C-C5E4-4695-AF78-5548AB8C4B8F}"/>
              </a:ext>
            </a:extLst>
          </p:cNvPr>
          <p:cNvSpPr txBox="1"/>
          <p:nvPr/>
        </p:nvSpPr>
        <p:spPr>
          <a:xfrm>
            <a:off x="1823750" y="2500394"/>
            <a:ext cx="435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Edges</a:t>
            </a:r>
            <a:r>
              <a:rPr lang="de-CH" i="1" dirty="0"/>
              <a:t> </a:t>
            </a:r>
            <a:r>
              <a:rPr lang="de-CH" i="1" dirty="0" err="1"/>
              <a:t>are</a:t>
            </a:r>
            <a:r>
              <a:rPr lang="de-CH" i="1" dirty="0"/>
              <a:t> </a:t>
            </a:r>
            <a:r>
              <a:rPr lang="de-CH" i="1" dirty="0" err="1"/>
              <a:t>directed</a:t>
            </a:r>
            <a:r>
              <a:rPr lang="de-CH" i="1" dirty="0"/>
              <a:t> </a:t>
            </a:r>
            <a:r>
              <a:rPr lang="de-CH" i="1" dirty="0" err="1"/>
              <a:t>now</a:t>
            </a:r>
            <a:endParaRPr lang="de-CH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92D3FB7-3936-43DF-A8D3-9D378B9AB600}"/>
                  </a:ext>
                </a:extLst>
              </p:cNvPr>
              <p:cNvSpPr txBox="1"/>
              <p:nvPr/>
            </p:nvSpPr>
            <p:spPr>
              <a:xfrm>
                <a:off x="2009422" y="5527108"/>
                <a:ext cx="3883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i="1" dirty="0" err="1"/>
                  <a:t>Each</a:t>
                </a:r>
                <a:r>
                  <a:rPr lang="de-CH" i="1" dirty="0"/>
                  <a:t> </a:t>
                </a:r>
                <a:r>
                  <a:rPr lang="de-CH" i="1" dirty="0" err="1"/>
                  <a:t>edge</a:t>
                </a:r>
                <a:r>
                  <a:rPr lang="de-CH" i="1" dirty="0"/>
                  <a:t> </a:t>
                </a:r>
                <a:r>
                  <a:rPr lang="de-CH" i="1" dirty="0" err="1"/>
                  <a:t>has</a:t>
                </a:r>
                <a:r>
                  <a:rPr lang="de-CH" i="1" dirty="0"/>
                  <a:t> a </a:t>
                </a:r>
                <a:r>
                  <a:rPr lang="de-CH" i="1" dirty="0" err="1"/>
                  <a:t>capacity</a:t>
                </a:r>
                <a:r>
                  <a:rPr lang="de-CH" i="1" dirty="0"/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de-CH" i="1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92D3FB7-3936-43DF-A8D3-9D378B9AB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22" y="5527108"/>
                <a:ext cx="3883378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Grafik 30">
            <a:extLst>
              <a:ext uri="{FF2B5EF4-FFF2-40B4-BE49-F238E27FC236}">
                <a16:creationId xmlns:a16="http://schemas.microsoft.com/office/drawing/2014/main" id="{B140A03A-5D21-4F61-9FCB-8EBABD7C7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72" y="2879909"/>
            <a:ext cx="5772150" cy="2524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FA52344-98F6-4C83-B745-EC37398DC3A1}"/>
                  </a:ext>
                </a:extLst>
              </p:cNvPr>
              <p:cNvSpPr txBox="1"/>
              <p:nvPr/>
            </p:nvSpPr>
            <p:spPr>
              <a:xfrm>
                <a:off x="7417551" y="2928614"/>
                <a:ext cx="393624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A </a:t>
                </a:r>
                <a:r>
                  <a:rPr lang="de-CH" b="1" dirty="0"/>
                  <a:t>network</a:t>
                </a:r>
                <a:r>
                  <a:rPr lang="de-CH" dirty="0"/>
                  <a:t> </a:t>
                </a:r>
                <a:r>
                  <a:rPr lang="de-CH" i="1" dirty="0"/>
                  <a:t>N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a </a:t>
                </a:r>
                <a:r>
                  <a:rPr lang="de-CH" dirty="0" err="1"/>
                  <a:t>directed</a:t>
                </a:r>
                <a:r>
                  <a:rPr lang="de-CH" dirty="0"/>
                  <a:t> </a:t>
                </a:r>
                <a:r>
                  <a:rPr lang="de-CH" dirty="0" err="1"/>
                  <a:t>graph</a:t>
                </a:r>
                <a:r>
                  <a:rPr lang="de-CH" dirty="0"/>
                  <a:t>, </a:t>
                </a:r>
                <a:r>
                  <a:rPr lang="de-CH" dirty="0" err="1"/>
                  <a:t>where</a:t>
                </a:r>
                <a:r>
                  <a:rPr lang="de-CH" dirty="0"/>
                  <a:t>:</a:t>
                </a:r>
              </a:p>
              <a:p>
                <a:r>
                  <a:rPr lang="de-CH" dirty="0" err="1"/>
                  <a:t>Each</a:t>
                </a:r>
                <a:r>
                  <a:rPr lang="de-CH" dirty="0"/>
                  <a:t> </a:t>
                </a:r>
                <a:r>
                  <a:rPr lang="de-CH" dirty="0" err="1"/>
                  <a:t>edge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dirty="0"/>
                  <a:t> </a:t>
                </a:r>
                <a:r>
                  <a:rPr lang="de-CH" dirty="0" err="1"/>
                  <a:t>has</a:t>
                </a:r>
                <a:r>
                  <a:rPr lang="de-CH" dirty="0"/>
                  <a:t> a </a:t>
                </a:r>
                <a:r>
                  <a:rPr lang="de-CH" dirty="0" err="1"/>
                  <a:t>capacity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i="1" dirty="0"/>
              </a:p>
              <a:p>
                <a:r>
                  <a:rPr lang="de-CH" dirty="0" err="1"/>
                  <a:t>Each</a:t>
                </a:r>
                <a:r>
                  <a:rPr lang="de-CH" dirty="0"/>
                  <a:t> </a:t>
                </a:r>
                <a:r>
                  <a:rPr lang="de-CH" dirty="0" err="1"/>
                  <a:t>edge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i="1" dirty="0"/>
                  <a:t> </a:t>
                </a:r>
                <a:r>
                  <a:rPr lang="de-CH" dirty="0" err="1"/>
                  <a:t>has</a:t>
                </a:r>
                <a:r>
                  <a:rPr lang="de-CH" dirty="0"/>
                  <a:t> s </a:t>
                </a:r>
                <a:r>
                  <a:rPr lang="de-CH" dirty="0" err="1"/>
                  <a:t>flow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sup>
                          </m:sSup>
                        </m:e>
                      </m:d>
                      <m:r>
                        <a:rPr lang="de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</m:sup>
                      </m:sSup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i="1" dirty="0"/>
              </a:p>
              <a:p>
                <a:endParaRPr lang="de-CH" i="1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FA52344-98F6-4C83-B745-EC37398D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551" y="2928614"/>
                <a:ext cx="3936249" cy="1477328"/>
              </a:xfrm>
              <a:prstGeom prst="rect">
                <a:avLst/>
              </a:prstGeom>
              <a:blipFill>
                <a:blip r:embed="rId4"/>
                <a:stretch>
                  <a:fillRect l="-1393" t="-2058" r="-15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7C2B92D2-31C7-4B56-94D8-7E52DA887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3949043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 - Model </a:t>
            </a:r>
            <a:r>
              <a:rPr lang="de-CH" dirty="0" err="1"/>
              <a:t>the</a:t>
            </a:r>
            <a:r>
              <a:rPr lang="de-CH" dirty="0"/>
              <a:t>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6B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B82916F-7D28-4461-A754-9F581A643F57}"/>
                  </a:ext>
                </a:extLst>
              </p:cNvPr>
              <p:cNvSpPr txBox="1"/>
              <p:nvPr/>
            </p:nvSpPr>
            <p:spPr>
              <a:xfrm>
                <a:off x="7417551" y="2928614"/>
                <a:ext cx="393624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A </a:t>
                </a:r>
                <a:r>
                  <a:rPr lang="de-CH" b="1" dirty="0"/>
                  <a:t>network</a:t>
                </a:r>
                <a:r>
                  <a:rPr lang="de-CH" dirty="0"/>
                  <a:t> </a:t>
                </a:r>
                <a:r>
                  <a:rPr lang="de-CH" i="1" dirty="0"/>
                  <a:t>N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a </a:t>
                </a:r>
                <a:r>
                  <a:rPr lang="de-CH" dirty="0" err="1"/>
                  <a:t>directed</a:t>
                </a:r>
                <a:r>
                  <a:rPr lang="de-CH" dirty="0"/>
                  <a:t> </a:t>
                </a:r>
                <a:r>
                  <a:rPr lang="de-CH" dirty="0" err="1"/>
                  <a:t>graph</a:t>
                </a:r>
                <a:r>
                  <a:rPr lang="de-CH" dirty="0"/>
                  <a:t>, </a:t>
                </a:r>
                <a:r>
                  <a:rPr lang="de-CH" dirty="0" err="1"/>
                  <a:t>where</a:t>
                </a:r>
                <a:r>
                  <a:rPr lang="de-CH" dirty="0"/>
                  <a:t>:</a:t>
                </a:r>
              </a:p>
              <a:p>
                <a:r>
                  <a:rPr lang="de-CH" dirty="0" err="1"/>
                  <a:t>Each</a:t>
                </a:r>
                <a:r>
                  <a:rPr lang="de-CH" dirty="0"/>
                  <a:t> </a:t>
                </a:r>
                <a:r>
                  <a:rPr lang="de-CH" dirty="0" err="1"/>
                  <a:t>edge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dirty="0"/>
                  <a:t> </a:t>
                </a:r>
                <a:r>
                  <a:rPr lang="de-CH" dirty="0" err="1"/>
                  <a:t>has</a:t>
                </a:r>
                <a:r>
                  <a:rPr lang="de-CH" dirty="0"/>
                  <a:t> a </a:t>
                </a:r>
                <a:r>
                  <a:rPr lang="de-CH" dirty="0" err="1"/>
                  <a:t>capacity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i="1" dirty="0"/>
              </a:p>
              <a:p>
                <a:r>
                  <a:rPr lang="de-CH" dirty="0" err="1"/>
                  <a:t>Each</a:t>
                </a:r>
                <a:r>
                  <a:rPr lang="de-CH" dirty="0"/>
                  <a:t> </a:t>
                </a:r>
                <a:r>
                  <a:rPr lang="de-CH" dirty="0" err="1"/>
                  <a:t>edge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i="1" dirty="0"/>
                  <a:t> </a:t>
                </a:r>
                <a:r>
                  <a:rPr lang="de-CH" dirty="0" err="1"/>
                  <a:t>has</a:t>
                </a:r>
                <a:r>
                  <a:rPr lang="de-CH" dirty="0"/>
                  <a:t> s </a:t>
                </a:r>
                <a:r>
                  <a:rPr lang="de-CH" dirty="0" err="1"/>
                  <a:t>flow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sup>
                          </m:sSup>
                        </m:e>
                      </m:d>
                      <m:r>
                        <a:rPr lang="de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</m:sup>
                      </m:sSup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i="1" dirty="0"/>
              </a:p>
              <a:p>
                <a:endParaRPr lang="de-CH" i="1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B82916F-7D28-4461-A754-9F581A64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551" y="2928614"/>
                <a:ext cx="3936249" cy="1477328"/>
              </a:xfrm>
              <a:prstGeom prst="rect">
                <a:avLst/>
              </a:prstGeom>
              <a:blipFill>
                <a:blip r:embed="rId2"/>
                <a:stretch>
                  <a:fillRect l="-1393" t="-2058" r="-15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Transform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graph</a:t>
            </a:r>
            <a:r>
              <a:rPr lang="de-CH" sz="2400" dirty="0"/>
              <a:t> </a:t>
            </a:r>
            <a:r>
              <a:rPr lang="de-CH" sz="2400" dirty="0" err="1"/>
              <a:t>into</a:t>
            </a:r>
            <a:r>
              <a:rPr lang="de-CH" sz="2400" dirty="0"/>
              <a:t> a network</a:t>
            </a:r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BFF5E4C-C5E4-4695-AF78-5548AB8C4B8F}"/>
              </a:ext>
            </a:extLst>
          </p:cNvPr>
          <p:cNvSpPr txBox="1"/>
          <p:nvPr/>
        </p:nvSpPr>
        <p:spPr>
          <a:xfrm>
            <a:off x="1823750" y="2500394"/>
            <a:ext cx="435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We</a:t>
            </a:r>
            <a:r>
              <a:rPr lang="de-CH" i="1" dirty="0"/>
              <a:t> </a:t>
            </a:r>
            <a:r>
              <a:rPr lang="de-CH" i="1" dirty="0" err="1"/>
              <a:t>add</a:t>
            </a:r>
            <a:r>
              <a:rPr lang="de-CH" i="1" dirty="0"/>
              <a:t> a super-source and -sink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DAA03E8-180A-4BFA-87AF-790E648FE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80" y="2878312"/>
            <a:ext cx="5741265" cy="2529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4E4ED03-168F-4679-AF25-00B1C1F3F837}"/>
                  </a:ext>
                </a:extLst>
              </p:cNvPr>
              <p:cNvSpPr txBox="1"/>
              <p:nvPr/>
            </p:nvSpPr>
            <p:spPr>
              <a:xfrm>
                <a:off x="2009422" y="5527108"/>
                <a:ext cx="3883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i="1" dirty="0" err="1"/>
                  <a:t>Each</a:t>
                </a:r>
                <a:r>
                  <a:rPr lang="de-CH" i="1" dirty="0"/>
                  <a:t> </a:t>
                </a:r>
                <a:r>
                  <a:rPr lang="de-CH" i="1" dirty="0" err="1"/>
                  <a:t>edge</a:t>
                </a:r>
                <a:r>
                  <a:rPr lang="de-CH" i="1" dirty="0"/>
                  <a:t> </a:t>
                </a:r>
                <a:r>
                  <a:rPr lang="de-CH" i="1" dirty="0" err="1"/>
                  <a:t>has</a:t>
                </a:r>
                <a:r>
                  <a:rPr lang="de-CH" i="1" dirty="0"/>
                  <a:t> a </a:t>
                </a:r>
                <a:r>
                  <a:rPr lang="de-CH" i="1" dirty="0" err="1"/>
                  <a:t>capacity</a:t>
                </a:r>
                <a:r>
                  <a:rPr lang="de-CH" i="1" dirty="0"/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de-CH" i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4E4ED03-168F-4679-AF25-00B1C1F3F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22" y="5527108"/>
                <a:ext cx="3883378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691AD13-4946-4889-A7BB-6EFF29BB8033}"/>
                  </a:ext>
                </a:extLst>
              </p:cNvPr>
              <p:cNvSpPr txBox="1"/>
              <p:nvPr/>
            </p:nvSpPr>
            <p:spPr>
              <a:xfrm>
                <a:off x="7417551" y="4320868"/>
                <a:ext cx="3883377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A network </a:t>
                </a:r>
                <a:r>
                  <a:rPr lang="de-CH" dirty="0" err="1"/>
                  <a:t>often</a:t>
                </a:r>
                <a:r>
                  <a:rPr lang="de-CH" dirty="0"/>
                  <a:t> </a:t>
                </a:r>
                <a:r>
                  <a:rPr lang="de-CH" dirty="0" err="1"/>
                  <a:t>has</a:t>
                </a:r>
                <a:r>
                  <a:rPr lang="de-CH" dirty="0"/>
                  <a:t> a super-source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endParaRPr lang="de-CH" b="0" dirty="0"/>
              </a:p>
              <a:p>
                <a:r>
                  <a:rPr lang="de-CH" dirty="0" err="1"/>
                  <a:t>as</a:t>
                </a:r>
                <a:r>
                  <a:rPr lang="de-CH" dirty="0"/>
                  <a:t> </a:t>
                </a:r>
                <a:r>
                  <a:rPr lang="de-CH" dirty="0" err="1"/>
                  <a:t>well</a:t>
                </a:r>
                <a:r>
                  <a:rPr lang="de-CH" dirty="0"/>
                  <a:t> </a:t>
                </a:r>
                <a:r>
                  <a:rPr lang="de-CH" dirty="0" err="1"/>
                  <a:t>as</a:t>
                </a:r>
                <a:r>
                  <a:rPr lang="de-CH" dirty="0"/>
                  <a:t> a super-sink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𝑂𝑈𝑇</m:t>
                        </m:r>
                      </m:sub>
                    </m:sSub>
                  </m:oMath>
                </a14:m>
                <a:r>
                  <a:rPr lang="de-CH" sz="1600" dirty="0"/>
                  <a:t>:</a:t>
                </a:r>
              </a:p>
              <a:p>
                <a:pPr algn="ctr"/>
                <a:endParaRPr lang="de-CH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CH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sz="1600" i="1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de-CH" sz="1600" dirty="0"/>
                  <a:t> </a:t>
                </a:r>
                <a:r>
                  <a:rPr lang="de-CH" sz="1600" dirty="0" err="1"/>
                  <a:t>generates</a:t>
                </a:r>
                <a:r>
                  <a:rPr lang="de-CH" sz="1600" dirty="0"/>
                  <a:t> all </a:t>
                </a:r>
                <a:r>
                  <a:rPr lang="de-CH" sz="1600" dirty="0" err="1"/>
                  <a:t>flow</a:t>
                </a:r>
                <a:endParaRPr lang="de-CH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CH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sz="1600" i="1">
                            <a:latin typeface="Cambria Math" panose="02040503050406030204" pitchFamily="18" charset="0"/>
                          </a:rPr>
                          <m:t>𝑂𝑈𝑇</m:t>
                        </m:r>
                      </m:sub>
                    </m:sSub>
                  </m:oMath>
                </a14:m>
                <a:r>
                  <a:rPr lang="de-CH" sz="1600" dirty="0"/>
                  <a:t> </a:t>
                </a:r>
                <a:r>
                  <a:rPr lang="de-CH" sz="1600" dirty="0" err="1"/>
                  <a:t>swallows</a:t>
                </a:r>
                <a:r>
                  <a:rPr lang="de-CH" sz="1600" dirty="0"/>
                  <a:t> all </a:t>
                </a:r>
                <a:r>
                  <a:rPr lang="de-CH" sz="1600" dirty="0" err="1"/>
                  <a:t>flow</a:t>
                </a:r>
                <a:endParaRPr lang="de-CH" sz="1600" dirty="0"/>
              </a:p>
              <a:p>
                <a:pPr algn="ctr"/>
                <a:endParaRPr lang="de-CH" sz="1600" dirty="0"/>
              </a:p>
              <a:p>
                <a:pPr algn="ctr"/>
                <a:endParaRPr lang="de-CH" sz="16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691AD13-4946-4889-A7BB-6EFF29BB8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551" y="4320868"/>
                <a:ext cx="3883377" cy="1877437"/>
              </a:xfrm>
              <a:prstGeom prst="rect">
                <a:avLst/>
              </a:prstGeom>
              <a:blipFill>
                <a:blip r:embed="rId5"/>
                <a:stretch>
                  <a:fillRect l="-1413" t="-194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A48D5072-0C42-4C19-96E1-46BD1BD03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90094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7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First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Understand</a:t>
            </a:r>
            <a:r>
              <a:rPr lang="de-CH" sz="2400" dirty="0"/>
              <a:t> </a:t>
            </a:r>
            <a:r>
              <a:rPr lang="de-CH" sz="2400" dirty="0" err="1"/>
              <a:t>Matchings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8FF7EB92-9B44-4C0E-A773-A4C35562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3989897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B82916F-7D28-4461-A754-9F581A643F57}"/>
                  </a:ext>
                </a:extLst>
              </p:cNvPr>
              <p:cNvSpPr txBox="1"/>
              <p:nvPr/>
            </p:nvSpPr>
            <p:spPr>
              <a:xfrm>
                <a:off x="7417551" y="2928614"/>
                <a:ext cx="393624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A </a:t>
                </a:r>
                <a:r>
                  <a:rPr lang="de-CH" b="1" dirty="0" err="1"/>
                  <a:t>matching</a:t>
                </a:r>
                <a:r>
                  <a:rPr lang="de-CH" dirty="0"/>
                  <a:t> </a:t>
                </a:r>
                <a:r>
                  <a:rPr lang="de-CH" i="1" dirty="0"/>
                  <a:t>M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a </a:t>
                </a:r>
                <a:r>
                  <a:rPr lang="de-CH" dirty="0" err="1"/>
                  <a:t>set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independant</a:t>
                </a:r>
                <a:r>
                  <a:rPr lang="de-CH" dirty="0"/>
                  <a:t> </a:t>
                </a:r>
                <a:r>
                  <a:rPr lang="de-CH" dirty="0" err="1"/>
                  <a:t>edges</a:t>
                </a:r>
                <a:r>
                  <a:rPr lang="de-CH" dirty="0"/>
                  <a:t> in a </a:t>
                </a:r>
                <a:r>
                  <a:rPr lang="de-CH" dirty="0" err="1"/>
                  <a:t>graph</a:t>
                </a:r>
                <a:r>
                  <a:rPr lang="de-CH" dirty="0"/>
                  <a:t> G =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CH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dirty="0"/>
                  <a:t>, </a:t>
                </a:r>
                <a:r>
                  <a:rPr lang="de-CH" dirty="0" err="1"/>
                  <a:t>where</a:t>
                </a:r>
                <a:r>
                  <a:rPr lang="de-CH" dirty="0"/>
                  <a:t>:</a:t>
                </a:r>
              </a:p>
              <a:p>
                <a:endParaRPr lang="de-CH" dirty="0"/>
              </a:p>
              <a:p>
                <a:r>
                  <a:rPr lang="de-CH" i="1" dirty="0"/>
                  <a:t>S: </a:t>
                </a:r>
                <a:r>
                  <a:rPr lang="de-CH" dirty="0"/>
                  <a:t>First </a:t>
                </a:r>
                <a:r>
                  <a:rPr lang="de-CH" dirty="0" err="1"/>
                  <a:t>vertex</a:t>
                </a:r>
                <a:r>
                  <a:rPr lang="de-CH" dirty="0"/>
                  <a:t> </a:t>
                </a:r>
                <a:r>
                  <a:rPr lang="de-CH" dirty="0" err="1"/>
                  <a:t>set</a:t>
                </a:r>
                <a:r>
                  <a:rPr lang="de-CH" dirty="0"/>
                  <a:t> (</a:t>
                </a:r>
                <a:r>
                  <a:rPr lang="de-CH" dirty="0" err="1"/>
                  <a:t>Students</a:t>
                </a:r>
                <a:r>
                  <a:rPr lang="de-CH" dirty="0"/>
                  <a:t>)</a:t>
                </a:r>
              </a:p>
              <a:p>
                <a:r>
                  <a:rPr lang="de-CH" i="1" dirty="0"/>
                  <a:t>T: </a:t>
                </a:r>
                <a:r>
                  <a:rPr lang="de-CH" dirty="0"/>
                  <a:t>Second </a:t>
                </a:r>
                <a:r>
                  <a:rPr lang="de-CH" dirty="0" err="1"/>
                  <a:t>vertex</a:t>
                </a:r>
                <a:r>
                  <a:rPr lang="de-CH" dirty="0"/>
                  <a:t> </a:t>
                </a:r>
                <a:r>
                  <a:rPr lang="de-CH" dirty="0" err="1"/>
                  <a:t>set</a:t>
                </a:r>
                <a:r>
                  <a:rPr lang="de-CH" dirty="0"/>
                  <a:t> (Topics)</a:t>
                </a:r>
              </a:p>
              <a:p>
                <a:r>
                  <a:rPr lang="de-CH" i="1" dirty="0"/>
                  <a:t>E: </a:t>
                </a:r>
                <a:r>
                  <a:rPr lang="de-CH" dirty="0" err="1"/>
                  <a:t>Edges</a:t>
                </a:r>
                <a:r>
                  <a:rPr lang="de-CH" dirty="0"/>
                  <a:t>, </a:t>
                </a:r>
                <a:r>
                  <a:rPr lang="de-CH" dirty="0" err="1"/>
                  <a:t>that</a:t>
                </a:r>
                <a:r>
                  <a:rPr lang="de-CH" dirty="0"/>
                  <a:t> </a:t>
                </a:r>
                <a:r>
                  <a:rPr lang="de-CH" dirty="0" err="1"/>
                  <a:t>match</a:t>
                </a:r>
                <a:r>
                  <a:rPr lang="de-CH" dirty="0"/>
                  <a:t> </a:t>
                </a:r>
                <a:r>
                  <a:rPr lang="de-CH" dirty="0" err="1"/>
                  <a:t>vertices</a:t>
                </a:r>
                <a:r>
                  <a:rPr lang="de-CH" dirty="0"/>
                  <a:t> in </a:t>
                </a:r>
                <a:r>
                  <a:rPr lang="de-CH" i="1" dirty="0"/>
                  <a:t>S</a:t>
                </a:r>
                <a:br>
                  <a:rPr lang="de-CH" i="1" dirty="0"/>
                </a:br>
                <a:r>
                  <a:rPr lang="de-CH" i="1" dirty="0"/>
                  <a:t>                            </a:t>
                </a:r>
                <a:r>
                  <a:rPr lang="de-CH" dirty="0" err="1"/>
                  <a:t>with</a:t>
                </a:r>
                <a:r>
                  <a:rPr lang="de-CH" i="1" dirty="0"/>
                  <a:t> </a:t>
                </a:r>
                <a:r>
                  <a:rPr lang="de-CH" dirty="0" err="1"/>
                  <a:t>vertices</a:t>
                </a:r>
                <a:r>
                  <a:rPr lang="de-CH" dirty="0"/>
                  <a:t> in </a:t>
                </a:r>
                <a:r>
                  <a:rPr lang="de-CH" i="1" dirty="0"/>
                  <a:t>E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B82916F-7D28-4461-A754-9F581A64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551" y="2928614"/>
                <a:ext cx="3936249" cy="2031325"/>
              </a:xfrm>
              <a:prstGeom prst="rect">
                <a:avLst/>
              </a:prstGeom>
              <a:blipFill>
                <a:blip r:embed="rId2"/>
                <a:stretch>
                  <a:fillRect l="-1393" t="-1497" b="-359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First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Understand</a:t>
            </a:r>
            <a:r>
              <a:rPr lang="de-CH" sz="2400" dirty="0"/>
              <a:t> </a:t>
            </a:r>
            <a:r>
              <a:rPr lang="de-CH" sz="2400" dirty="0" err="1"/>
              <a:t>Matchings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BFF5E4C-C5E4-4695-AF78-5548AB8C4B8F}"/>
              </a:ext>
            </a:extLst>
          </p:cNvPr>
          <p:cNvSpPr txBox="1"/>
          <p:nvPr/>
        </p:nvSpPr>
        <p:spPr>
          <a:xfrm>
            <a:off x="1524451" y="2500394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Thick</a:t>
            </a:r>
            <a:r>
              <a:rPr lang="de-CH" i="1" dirty="0"/>
              <a:t> </a:t>
            </a:r>
            <a:r>
              <a:rPr lang="de-CH" i="1" dirty="0" err="1"/>
              <a:t>lines</a:t>
            </a:r>
            <a:r>
              <a:rPr lang="de-CH" i="1" dirty="0"/>
              <a:t> </a:t>
            </a:r>
            <a:r>
              <a:rPr lang="de-CH" i="1" dirty="0" err="1"/>
              <a:t>represent</a:t>
            </a:r>
            <a:r>
              <a:rPr lang="de-CH" i="1" dirty="0"/>
              <a:t> a </a:t>
            </a:r>
            <a:r>
              <a:rPr lang="de-CH" i="1" dirty="0" err="1"/>
              <a:t>matching</a:t>
            </a:r>
            <a:endParaRPr lang="de-CH" i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4E4ED03-168F-4679-AF25-00B1C1F3F837}"/>
              </a:ext>
            </a:extLst>
          </p:cNvPr>
          <p:cNvSpPr txBox="1"/>
          <p:nvPr/>
        </p:nvSpPr>
        <p:spPr>
          <a:xfrm>
            <a:off x="2009422" y="5527108"/>
            <a:ext cx="388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/>
              <a:t>Every </a:t>
            </a:r>
            <a:r>
              <a:rPr lang="de-CH" i="1" dirty="0" err="1"/>
              <a:t>student</a:t>
            </a:r>
            <a:r>
              <a:rPr lang="de-CH" i="1" dirty="0"/>
              <a:t> </a:t>
            </a:r>
            <a:r>
              <a:rPr lang="de-CH" i="1" dirty="0" err="1"/>
              <a:t>is</a:t>
            </a:r>
            <a:r>
              <a:rPr lang="de-CH" i="1" dirty="0"/>
              <a:t> </a:t>
            </a:r>
            <a:r>
              <a:rPr lang="de-CH" i="1" dirty="0" err="1"/>
              <a:t>matched</a:t>
            </a:r>
            <a:r>
              <a:rPr lang="de-CH" i="1" dirty="0"/>
              <a:t>: Optimal!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E90FBA9-3ED9-487F-9202-128CD0C6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22" y="2922232"/>
            <a:ext cx="5800725" cy="2524125"/>
          </a:xfrm>
          <a:prstGeom prst="rect">
            <a:avLst/>
          </a:prstGeom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8FF7EB92-9B44-4C0E-A773-A4C35562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3652646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8BAE34C9-572E-4EA0-BC6A-5A878DFC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268473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FA4E3-0D43-4E3C-A64B-DA7548F7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Student-Topic-Assignment Problem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47CB65-4888-4BF5-9EF6-73D9BDFF6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04685B-097B-4781-8445-D510891E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en-GB" smtClean="0"/>
              <a:t>2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0C3968-B823-4591-B2A7-ED1638B99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030" y="2414439"/>
            <a:ext cx="3785939" cy="281563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2BB8360-7968-434D-A8DC-246DD47C6F2D}"/>
              </a:ext>
            </a:extLst>
          </p:cNvPr>
          <p:cNvSpPr txBox="1"/>
          <p:nvPr/>
        </p:nvSpPr>
        <p:spPr>
          <a:xfrm>
            <a:off x="2012136" y="3588266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Students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4D9333-F7EE-4FCB-96DF-5F4A4FA94FAE}"/>
              </a:ext>
            </a:extLst>
          </p:cNvPr>
          <p:cNvSpPr txBox="1"/>
          <p:nvPr/>
        </p:nvSpPr>
        <p:spPr>
          <a:xfrm>
            <a:off x="8813486" y="3588266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Topics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3538E9-9973-4C63-9FFC-4875727BC561}"/>
              </a:ext>
            </a:extLst>
          </p:cNvPr>
          <p:cNvSpPr txBox="1"/>
          <p:nvPr/>
        </p:nvSpPr>
        <p:spPr>
          <a:xfrm>
            <a:off x="4182533" y="5263266"/>
            <a:ext cx="395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… want to be assigned to …</a:t>
            </a:r>
          </a:p>
        </p:txBody>
      </p:sp>
    </p:spTree>
    <p:extLst>
      <p:ext uri="{BB962C8B-B14F-4D97-AF65-F5344CB8AC3E}">
        <p14:creationId xmlns:p14="http://schemas.microsoft.com/office/powerpoint/2010/main" val="2898687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945B85-DBE7-42E2-88D5-004E6DE6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75" y="3030242"/>
            <a:ext cx="6462438" cy="9457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F97635F-901F-46E9-A8B0-9A5FE827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402" y="4021121"/>
            <a:ext cx="7059436" cy="10650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10BAC23-C356-4556-810F-6614CEB81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489" y="2429241"/>
            <a:ext cx="7911571" cy="61204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3D314F0-96FE-406C-BB5A-89F364C52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403" y="5099789"/>
            <a:ext cx="7059436" cy="86710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912299E-B224-42C9-8A34-ECBC6B0EA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691" y="6005374"/>
            <a:ext cx="1403703" cy="245225"/>
          </a:xfrm>
          <a:prstGeom prst="rect">
            <a:avLst/>
          </a:prstGeom>
        </p:spPr>
      </p:pic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8BAE34C9-572E-4EA0-BC6A-5A878DFC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977238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945B85-DBE7-42E2-88D5-004E6DE6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75" y="3030242"/>
            <a:ext cx="6462438" cy="9457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F97635F-901F-46E9-A8B0-9A5FE827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402" y="4021121"/>
            <a:ext cx="7059436" cy="10650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10BAC23-C356-4556-810F-6614CEB81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489" y="2429241"/>
            <a:ext cx="7911571" cy="61204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3D314F0-96FE-406C-BB5A-89F364C52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403" y="5099789"/>
            <a:ext cx="7059436" cy="86710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912299E-B224-42C9-8A34-ECBC6B0EA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691" y="6005374"/>
            <a:ext cx="1403703" cy="245225"/>
          </a:xfrm>
          <a:prstGeom prst="rect">
            <a:avLst/>
          </a:prstGeom>
        </p:spPr>
      </p:pic>
      <p:sp>
        <p:nvSpPr>
          <p:cNvPr id="22" name="Geschweifte Klammer links 21">
            <a:extLst>
              <a:ext uri="{FF2B5EF4-FFF2-40B4-BE49-F238E27FC236}">
                <a16:creationId xmlns:a16="http://schemas.microsoft.com/office/drawing/2014/main" id="{1D4C9378-0E8F-44AA-B2B2-437843563324}"/>
              </a:ext>
            </a:extLst>
          </p:cNvPr>
          <p:cNvSpPr/>
          <p:nvPr/>
        </p:nvSpPr>
        <p:spPr>
          <a:xfrm>
            <a:off x="2773207" y="2452391"/>
            <a:ext cx="208282" cy="307950"/>
          </a:xfrm>
          <a:prstGeom prst="lef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EDDB4920-AED1-4AB2-9867-771E841601A5}"/>
              </a:ext>
            </a:extLst>
          </p:cNvPr>
          <p:cNvSpPr/>
          <p:nvPr/>
        </p:nvSpPr>
        <p:spPr>
          <a:xfrm>
            <a:off x="2761571" y="2876267"/>
            <a:ext cx="219918" cy="1099698"/>
          </a:xfrm>
          <a:prstGeom prst="lef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9BB994B8-F91A-4DE6-A278-2CD30E04E6F0}"/>
              </a:ext>
            </a:extLst>
          </p:cNvPr>
          <p:cNvSpPr/>
          <p:nvPr/>
        </p:nvSpPr>
        <p:spPr>
          <a:xfrm>
            <a:off x="2761571" y="4105591"/>
            <a:ext cx="219918" cy="1773777"/>
          </a:xfrm>
          <a:prstGeom prst="lef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Geschweifte Klammer links 24">
            <a:extLst>
              <a:ext uri="{FF2B5EF4-FFF2-40B4-BE49-F238E27FC236}">
                <a16:creationId xmlns:a16="http://schemas.microsoft.com/office/drawing/2014/main" id="{DA087181-F809-4F22-A1CC-2903577718AD}"/>
              </a:ext>
            </a:extLst>
          </p:cNvPr>
          <p:cNvSpPr/>
          <p:nvPr/>
        </p:nvSpPr>
        <p:spPr>
          <a:xfrm>
            <a:off x="2773207" y="5966891"/>
            <a:ext cx="208282" cy="307950"/>
          </a:xfrm>
          <a:prstGeom prst="lef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4200D22-EB25-475C-9CA9-02D976B5B9EB}"/>
              </a:ext>
            </a:extLst>
          </p:cNvPr>
          <p:cNvSpPr txBox="1"/>
          <p:nvPr/>
        </p:nvSpPr>
        <p:spPr>
          <a:xfrm>
            <a:off x="1653325" y="2393028"/>
            <a:ext cx="65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INIT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B2EBF84-CA7A-4F68-BD73-D83871EE3D16}"/>
              </a:ext>
            </a:extLst>
          </p:cNvPr>
          <p:cNvSpPr txBox="1"/>
          <p:nvPr/>
        </p:nvSpPr>
        <p:spPr>
          <a:xfrm>
            <a:off x="1524451" y="3226061"/>
            <a:ext cx="9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LABEL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8EB5C9C-8B4F-4BF1-BFA8-596B1B896F50}"/>
              </a:ext>
            </a:extLst>
          </p:cNvPr>
          <p:cNvSpPr txBox="1"/>
          <p:nvPr/>
        </p:nvSpPr>
        <p:spPr>
          <a:xfrm>
            <a:off x="1526493" y="4792424"/>
            <a:ext cx="9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590C262-15BA-4652-A5FA-14622C1AF2A4}"/>
              </a:ext>
            </a:extLst>
          </p:cNvPr>
          <p:cNvSpPr txBox="1"/>
          <p:nvPr/>
        </p:nvSpPr>
        <p:spPr>
          <a:xfrm>
            <a:off x="1443486" y="5930453"/>
            <a:ext cx="1079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REPEAT</a:t>
            </a:r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8BAE34C9-572E-4EA0-BC6A-5A878DFC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74966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33C2C9B-42FA-4AB5-B28C-B3C6A851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8" y="2355721"/>
            <a:ext cx="7583629" cy="39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9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0670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F9F0BE9-74A6-41CD-867A-ADDFDCD10911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INIT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11CD18C-11C8-4C88-ABF7-558DCF803406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 err="1"/>
                  <a:t>Give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de-CH" sz="1400" dirty="0"/>
                  <a:t> a </a:t>
                </a:r>
                <a:r>
                  <a:rPr lang="de-CH" sz="1400" dirty="0" err="1"/>
                  <a:t>label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11CD18C-11C8-4C88-ABF7-558DCF803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1169551"/>
              </a:xfrm>
              <a:prstGeom prst="rect">
                <a:avLst/>
              </a:prstGeom>
              <a:blipFill>
                <a:blip r:embed="rId3"/>
                <a:stretch>
                  <a:fillRect l="-714" t="-104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A3D34CDD-2858-490F-B2F1-E31337D4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345838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34A661-EC25-4C95-B63A-6B8D4A7C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8" y="2355530"/>
            <a:ext cx="7583629" cy="39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9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FD3A0EA-1A5C-45F3-8716-6F1E72D25349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INIT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2C536D4-EADD-4581-BCD3-409EC880B374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 err="1"/>
                  <a:t>Give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de-CH" sz="1400" dirty="0"/>
                  <a:t> a </a:t>
                </a:r>
                <a:r>
                  <a:rPr lang="de-CH" sz="1400" dirty="0" err="1"/>
                  <a:t>label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2C536D4-EADD-4581-BCD3-409EC880B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1169551"/>
              </a:xfrm>
              <a:prstGeom prst="rect">
                <a:avLst/>
              </a:prstGeom>
              <a:blipFill>
                <a:blip r:embed="rId3"/>
                <a:stretch>
                  <a:fillRect l="-714" t="-104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D166C401-CFF1-4C1F-943B-D9EAF3C4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1F5F0F8-185E-4A51-9567-CAA0F3443C0B}"/>
              </a:ext>
            </a:extLst>
          </p:cNvPr>
          <p:cNvCxnSpPr>
            <a:cxnSpLocks/>
            <a:stCxn id="19" idx="2"/>
          </p:cNvCxnSpPr>
          <p:nvPr/>
        </p:nvCxnSpPr>
        <p:spPr>
          <a:xfrm flipV="1">
            <a:off x="2742310" y="4265447"/>
            <a:ext cx="508890" cy="1128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05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7B175AD-127C-46F5-BA09-55A8D6E3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8" y="2352790"/>
            <a:ext cx="7583629" cy="39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10 - 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D166C401-CFF1-4C1F-943B-D9EAF3C4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D224886-A698-489F-9B51-219B2478232B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LABEL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12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525AF90-3CFE-423C-9023-69D16284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8" y="2355530"/>
            <a:ext cx="7583629" cy="39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10 - b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1D43C1C-1A11-42EA-A43C-9DEB86409E1B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LABEL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1F756A99-89C7-48D4-BF90-987C2F52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77AF90D-0816-4D9B-9976-53C30C5D7868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/>
                  <a:t>Scan a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vertex</a:t>
                </a:r>
                <a:r>
                  <a:rPr lang="de-CH" sz="1400" dirty="0"/>
                  <a:t>:</a:t>
                </a:r>
              </a:p>
              <a:p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incoming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endParaRPr lang="de-CH" sz="1400" dirty="0"/>
              </a:p>
              <a:p>
                <a:r>
                  <a:rPr lang="de-CH" sz="1400" dirty="0"/>
                  <a:t>Lable </a:t>
                </a:r>
                <a:r>
                  <a:rPr lang="de-CH" sz="1400" dirty="0" err="1"/>
                  <a:t>it</a:t>
                </a:r>
                <a:r>
                  <a:rPr lang="de-CH" sz="1400" dirty="0"/>
                  <a:t> if: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outgoing</a:t>
                </a:r>
                <a:endParaRPr lang="de-CH" sz="1400" dirty="0"/>
              </a:p>
              <a:p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label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it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CH" sz="14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k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Repeat </a:t>
                </a:r>
                <a:r>
                  <a:rPr lang="de-CH" sz="1400" dirty="0" err="1"/>
                  <a:t>until</a:t>
                </a:r>
                <a:r>
                  <a:rPr lang="de-CH" sz="1400" dirty="0"/>
                  <a:t> all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br>
                  <a:rPr lang="de-CH" sz="1400" dirty="0"/>
                </a:br>
                <a:r>
                  <a:rPr lang="de-CH" sz="1400" dirty="0" err="1"/>
                  <a:t>vertices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are</a:t>
                </a:r>
                <a:r>
                  <a:rPr lang="de-CH" sz="1400" dirty="0"/>
                  <a:t> </a:t>
                </a:r>
                <a:r>
                  <a:rPr lang="de-CH" sz="1400" dirty="0" err="1"/>
                  <a:t>scanned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77AF90D-0816-4D9B-9976-53C30C5D7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blipFill>
                <a:blip r:embed="rId3"/>
                <a:stretch>
                  <a:fillRect l="-714" t="-32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235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BDD7D6B-17BD-4C4D-9712-AFDF6F645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7" y="2355530"/>
            <a:ext cx="7583630" cy="39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10 - c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439FD7-404D-41F2-96CD-54A150857DD5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LABEL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ED08AF0A-5619-4D7F-B07B-FA0C0A7D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404EFFD-FB03-4351-8CEB-3E852038679B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/>
                  <a:t>Scan a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vertex</a:t>
                </a:r>
                <a:r>
                  <a:rPr lang="de-CH" sz="1400" dirty="0"/>
                  <a:t>:</a:t>
                </a:r>
              </a:p>
              <a:p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incoming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endParaRPr lang="de-CH" sz="1400" dirty="0"/>
              </a:p>
              <a:p>
                <a:r>
                  <a:rPr lang="de-CH" sz="1400" dirty="0"/>
                  <a:t>Lable </a:t>
                </a:r>
                <a:r>
                  <a:rPr lang="de-CH" sz="1400" dirty="0" err="1"/>
                  <a:t>it</a:t>
                </a:r>
                <a:r>
                  <a:rPr lang="de-CH" sz="1400" dirty="0"/>
                  <a:t> if: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outgoing</a:t>
                </a:r>
                <a:endParaRPr lang="de-CH" sz="1400" dirty="0"/>
              </a:p>
              <a:p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label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it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CH" sz="14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k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Repeat </a:t>
                </a:r>
                <a:r>
                  <a:rPr lang="de-CH" sz="1400" dirty="0" err="1"/>
                  <a:t>until</a:t>
                </a:r>
                <a:r>
                  <a:rPr lang="de-CH" sz="1400" dirty="0"/>
                  <a:t> all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br>
                  <a:rPr lang="de-CH" sz="1400" dirty="0"/>
                </a:br>
                <a:r>
                  <a:rPr lang="de-CH" sz="1400" dirty="0" err="1"/>
                  <a:t>vertices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are</a:t>
                </a:r>
                <a:r>
                  <a:rPr lang="de-CH" sz="1400" dirty="0"/>
                  <a:t> </a:t>
                </a:r>
                <a:r>
                  <a:rPr lang="de-CH" sz="1400" dirty="0" err="1"/>
                  <a:t>scanned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404EFFD-FB03-4351-8CEB-3E8520386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blipFill>
                <a:blip r:embed="rId3"/>
                <a:stretch>
                  <a:fillRect l="-714" t="-32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967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4032378-504C-48E7-8861-43FE22EE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8" y="2352790"/>
            <a:ext cx="7583629" cy="39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10 - 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68116B-C462-4A3E-8CAD-34F7C23758AE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LABEL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B6AD59E3-9619-4D51-829A-4F08EA26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75BF98F-6E23-4997-8440-4F9B2AC9E9F6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/>
                  <a:t>Scan a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vertex</a:t>
                </a:r>
                <a:r>
                  <a:rPr lang="de-CH" sz="1400" dirty="0"/>
                  <a:t>:</a:t>
                </a:r>
              </a:p>
              <a:p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incoming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endParaRPr lang="de-CH" sz="1400" dirty="0"/>
              </a:p>
              <a:p>
                <a:r>
                  <a:rPr lang="de-CH" sz="1400" dirty="0"/>
                  <a:t>Lable </a:t>
                </a:r>
                <a:r>
                  <a:rPr lang="de-CH" sz="1400" dirty="0" err="1"/>
                  <a:t>it</a:t>
                </a:r>
                <a:r>
                  <a:rPr lang="de-CH" sz="1400" dirty="0"/>
                  <a:t> if: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outgoing</a:t>
                </a:r>
                <a:endParaRPr lang="de-CH" sz="1400" dirty="0"/>
              </a:p>
              <a:p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label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it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CH" sz="14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k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Repeat </a:t>
                </a:r>
                <a:r>
                  <a:rPr lang="de-CH" sz="1400" dirty="0" err="1"/>
                  <a:t>until</a:t>
                </a:r>
                <a:r>
                  <a:rPr lang="de-CH" sz="1400" dirty="0"/>
                  <a:t> all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br>
                  <a:rPr lang="de-CH" sz="1400" dirty="0"/>
                </a:br>
                <a:r>
                  <a:rPr lang="de-CH" sz="1400" dirty="0" err="1"/>
                  <a:t>vertices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are</a:t>
                </a:r>
                <a:r>
                  <a:rPr lang="de-CH" sz="1400" dirty="0"/>
                  <a:t> </a:t>
                </a:r>
                <a:r>
                  <a:rPr lang="de-CH" sz="1400" dirty="0" err="1"/>
                  <a:t>scanned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75BF98F-6E23-4997-8440-4F9B2AC9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blipFill>
                <a:blip r:embed="rId3"/>
                <a:stretch>
                  <a:fillRect l="-714" t="-32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386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8095905-102C-4E54-9538-C383C269C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8" y="2355530"/>
            <a:ext cx="7583629" cy="39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10 - 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A761422-019C-4FAE-8643-EB65D36AEBF5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LABEL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38D535B3-F8AC-4E0F-A3C7-14754C81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0A0DEFE-D3FF-4A49-AA81-8C2B49103625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/>
                  <a:t>Scan a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vertex</a:t>
                </a:r>
                <a:r>
                  <a:rPr lang="de-CH" sz="1400" dirty="0"/>
                  <a:t>:</a:t>
                </a:r>
              </a:p>
              <a:p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incoming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endParaRPr lang="de-CH" sz="1400" dirty="0"/>
              </a:p>
              <a:p>
                <a:r>
                  <a:rPr lang="de-CH" sz="1400" dirty="0"/>
                  <a:t>Lable </a:t>
                </a:r>
                <a:r>
                  <a:rPr lang="de-CH" sz="1400" dirty="0" err="1"/>
                  <a:t>it</a:t>
                </a:r>
                <a:r>
                  <a:rPr lang="de-CH" sz="1400" dirty="0"/>
                  <a:t> if: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outgoing</a:t>
                </a:r>
                <a:endParaRPr lang="de-CH" sz="1400" dirty="0"/>
              </a:p>
              <a:p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label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it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CH" sz="14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k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Repeat </a:t>
                </a:r>
                <a:r>
                  <a:rPr lang="de-CH" sz="1400" dirty="0" err="1"/>
                  <a:t>until</a:t>
                </a:r>
                <a:r>
                  <a:rPr lang="de-CH" sz="1400" dirty="0"/>
                  <a:t> all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br>
                  <a:rPr lang="de-CH" sz="1400" dirty="0"/>
                </a:br>
                <a:r>
                  <a:rPr lang="de-CH" sz="1400" dirty="0" err="1"/>
                  <a:t>vertices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are</a:t>
                </a:r>
                <a:r>
                  <a:rPr lang="de-CH" sz="1400" dirty="0"/>
                  <a:t> </a:t>
                </a:r>
                <a:r>
                  <a:rPr lang="de-CH" sz="1400" dirty="0" err="1"/>
                  <a:t>scanned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0A0DEFE-D3FF-4A49-AA81-8C2B49103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blipFill>
                <a:blip r:embed="rId3"/>
                <a:stretch>
                  <a:fillRect l="-714" t="-32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00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D183D-C12D-44EF-8D02-B7390FD5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8" y="2355530"/>
            <a:ext cx="7583629" cy="39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10 - f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8FECC9B-904C-452B-8FC4-9D4F943CB58D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LABEL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D0DDBEAD-D968-45C4-91C1-C7800471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E53260A-A2BA-4ABE-93DF-913BBC4F36CB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/>
                  <a:t>Scan a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vertex</a:t>
                </a:r>
                <a:r>
                  <a:rPr lang="de-CH" sz="1400" dirty="0"/>
                  <a:t>:</a:t>
                </a:r>
              </a:p>
              <a:p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incoming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endParaRPr lang="de-CH" sz="1400" dirty="0"/>
              </a:p>
              <a:p>
                <a:r>
                  <a:rPr lang="de-CH" sz="1400" dirty="0"/>
                  <a:t>Lable </a:t>
                </a:r>
                <a:r>
                  <a:rPr lang="de-CH" sz="1400" dirty="0" err="1"/>
                  <a:t>it</a:t>
                </a:r>
                <a:r>
                  <a:rPr lang="de-CH" sz="1400" dirty="0"/>
                  <a:t> if: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outgoing</a:t>
                </a:r>
                <a:endParaRPr lang="de-CH" sz="1400" dirty="0"/>
              </a:p>
              <a:p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label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it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CH" sz="14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k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Repeat </a:t>
                </a:r>
                <a:r>
                  <a:rPr lang="de-CH" sz="1400" dirty="0" err="1"/>
                  <a:t>until</a:t>
                </a:r>
                <a:r>
                  <a:rPr lang="de-CH" sz="1400" dirty="0"/>
                  <a:t> all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br>
                  <a:rPr lang="de-CH" sz="1400" dirty="0"/>
                </a:br>
                <a:r>
                  <a:rPr lang="de-CH" sz="1400" dirty="0" err="1"/>
                  <a:t>vertices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are</a:t>
                </a:r>
                <a:r>
                  <a:rPr lang="de-CH" sz="1400" dirty="0"/>
                  <a:t> </a:t>
                </a:r>
                <a:r>
                  <a:rPr lang="de-CH" sz="1400" dirty="0" err="1"/>
                  <a:t>scanned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E53260A-A2BA-4ABE-93DF-913BBC4F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blipFill>
                <a:blip r:embed="rId3"/>
                <a:stretch>
                  <a:fillRect l="-714" t="-32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69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1E24D-6915-4EFA-8183-31BF3C6A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Solution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Assignement</a:t>
            </a:r>
            <a:r>
              <a:rPr lang="de-CH" dirty="0"/>
              <a:t> Problems?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5C183F-AA91-4993-8E09-F33EBDA8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EF4-EB94-4EC5-BBC9-DD1ECD500828}" type="slidenum">
              <a:rPr lang="de-CH" smtClean="0"/>
              <a:t>3</a:t>
            </a:fld>
            <a:endParaRPr lang="de-CH"/>
          </a:p>
        </p:txBody>
      </p:sp>
      <p:sp>
        <p:nvSpPr>
          <p:cNvPr id="23" name="Fußzeilenplatzhalter 3">
            <a:extLst>
              <a:ext uri="{FF2B5EF4-FFF2-40B4-BE49-F238E27FC236}">
                <a16:creationId xmlns:a16="http://schemas.microsoft.com/office/drawing/2014/main" id="{A8F5FA61-CE76-4AE6-9179-C15EA1C9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311806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7DD7AA1-B3CA-437C-A8C0-2F9ACF7A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8" y="2355530"/>
            <a:ext cx="7583629" cy="39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10 - 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7775398-9321-46B9-93CC-7BD9FEAAA005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LABEL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B85199D7-8F61-4935-BD17-6CBEF1F9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0530863-7777-42CD-9509-78E57FDC1004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/>
                  <a:t>Scan a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vertex</a:t>
                </a:r>
                <a:r>
                  <a:rPr lang="de-CH" sz="1400" dirty="0"/>
                  <a:t>:</a:t>
                </a:r>
              </a:p>
              <a:p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incoming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endParaRPr lang="de-CH" sz="1400" dirty="0"/>
              </a:p>
              <a:p>
                <a:r>
                  <a:rPr lang="de-CH" sz="1400" dirty="0"/>
                  <a:t>Lable </a:t>
                </a:r>
                <a:r>
                  <a:rPr lang="de-CH" sz="1400" dirty="0" err="1"/>
                  <a:t>it</a:t>
                </a:r>
                <a:r>
                  <a:rPr lang="de-CH" sz="1400" dirty="0"/>
                  <a:t> if: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outgoing</a:t>
                </a:r>
                <a:endParaRPr lang="de-CH" sz="1400" dirty="0"/>
              </a:p>
              <a:p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label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it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CH" sz="14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k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Repeat </a:t>
                </a:r>
                <a:r>
                  <a:rPr lang="de-CH" sz="1400" dirty="0" err="1"/>
                  <a:t>until</a:t>
                </a:r>
                <a:r>
                  <a:rPr lang="de-CH" sz="1400" dirty="0"/>
                  <a:t> all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br>
                  <a:rPr lang="de-CH" sz="1400" dirty="0"/>
                </a:br>
                <a:r>
                  <a:rPr lang="de-CH" sz="1400" dirty="0" err="1"/>
                  <a:t>vertices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are</a:t>
                </a:r>
                <a:r>
                  <a:rPr lang="de-CH" sz="1400" dirty="0"/>
                  <a:t> </a:t>
                </a:r>
                <a:r>
                  <a:rPr lang="de-CH" sz="1400" dirty="0" err="1"/>
                  <a:t>scanned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0530863-7777-42CD-9509-78E57FDC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blipFill>
                <a:blip r:embed="rId3"/>
                <a:stretch>
                  <a:fillRect l="-714" t="-32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67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FD6BA4-6F1B-44E2-BF9B-40B25999C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2355530"/>
            <a:ext cx="7583629" cy="3960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7A8D9F7-B8E7-45D9-BEE8-F7739E9E9927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LABEL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42AC6BA3-191E-484B-A6A5-DED59A97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5FB4B97-ADA6-4694-B306-3E2B944CA991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/>
                  <a:t>Scan a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vertex</a:t>
                </a:r>
                <a:r>
                  <a:rPr lang="de-CH" sz="1400" dirty="0"/>
                  <a:t>:</a:t>
                </a:r>
              </a:p>
              <a:p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incoming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endParaRPr lang="de-CH" sz="1400" dirty="0"/>
              </a:p>
              <a:p>
                <a:r>
                  <a:rPr lang="de-CH" sz="1400" dirty="0"/>
                  <a:t>Lable </a:t>
                </a:r>
                <a:r>
                  <a:rPr lang="de-CH" sz="1400" dirty="0" err="1"/>
                  <a:t>it</a:t>
                </a:r>
                <a:r>
                  <a:rPr lang="de-CH" sz="1400" dirty="0"/>
                  <a:t> if: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outgoing</a:t>
                </a:r>
                <a:endParaRPr lang="de-CH" sz="1400" dirty="0"/>
              </a:p>
              <a:p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label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it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CH" sz="14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k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Repeat </a:t>
                </a:r>
                <a:r>
                  <a:rPr lang="de-CH" sz="1400" dirty="0" err="1"/>
                  <a:t>until</a:t>
                </a:r>
                <a:r>
                  <a:rPr lang="de-CH" sz="1400" dirty="0"/>
                  <a:t> all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br>
                  <a:rPr lang="de-CH" sz="1400" dirty="0"/>
                </a:br>
                <a:r>
                  <a:rPr lang="de-CH" sz="1400" dirty="0" err="1"/>
                  <a:t>vertices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are</a:t>
                </a:r>
                <a:r>
                  <a:rPr lang="de-CH" sz="1400" dirty="0"/>
                  <a:t> </a:t>
                </a:r>
                <a:r>
                  <a:rPr lang="de-CH" sz="1400" dirty="0" err="1"/>
                  <a:t>scanned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5FB4B97-ADA6-4694-B306-3E2B944CA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blipFill>
                <a:blip r:embed="rId3"/>
                <a:stretch>
                  <a:fillRect l="-714" t="-32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660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6A83B97-D3C5-461D-BFE7-DE80064A3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8" y="2352790"/>
            <a:ext cx="7583629" cy="39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7A8D9F7-B8E7-45D9-BEE8-F7739E9E9927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DFA5696-4CFB-4FE9-81C4-14398C8E1364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/>
                  <a:t>Find an </a:t>
                </a:r>
                <a:r>
                  <a:rPr lang="de-CH" sz="1400" dirty="0" err="1"/>
                  <a:t>augmenting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flow</a:t>
                </a:r>
                <a:r>
                  <a:rPr lang="de-CH" sz="1400" dirty="0"/>
                  <a:t> </a:t>
                </a:r>
                <a:r>
                  <a:rPr lang="de-CH" sz="1400" dirty="0" err="1"/>
                  <a:t>chain</a:t>
                </a:r>
                <a:r>
                  <a:rPr lang="de-CH" sz="1400" dirty="0"/>
                  <a:t>,</a:t>
                </a:r>
              </a:p>
              <a:p>
                <a:r>
                  <a:rPr lang="de-CH" sz="1400" dirty="0" err="1"/>
                  <a:t>Starting</a:t>
                </a:r>
                <a:r>
                  <a:rPr lang="de-CH" sz="1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de-CH" sz="1400" dirty="0"/>
                  <a:t>, </a:t>
                </a:r>
                <a:r>
                  <a:rPr lang="de-CH" sz="1400" dirty="0" err="1"/>
                  <a:t>ending</a:t>
                </a:r>
                <a:r>
                  <a:rPr lang="de-CH" sz="1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sz="1400" b="0" i="1" smtClean="0">
                            <a:latin typeface="Cambria Math" panose="02040503050406030204" pitchFamily="18" charset="0"/>
                          </a:rPr>
                          <m:t>𝑂𝑈𝑇</m:t>
                        </m:r>
                      </m:sub>
                    </m:sSub>
                  </m:oMath>
                </a14:m>
                <a:endParaRPr lang="de-CH" sz="1400" dirty="0"/>
              </a:p>
              <a:p>
                <a:endParaRPr lang="de-CH" sz="1400" dirty="0"/>
              </a:p>
              <a:p>
                <a:r>
                  <a:rPr lang="de-CH" sz="1400" dirty="0"/>
                  <a:t>If </a:t>
                </a:r>
                <a:r>
                  <a:rPr lang="de-CH" sz="1400" dirty="0" err="1"/>
                  <a:t>no</a:t>
                </a:r>
                <a:r>
                  <a:rPr lang="de-CH" sz="1400" dirty="0"/>
                  <a:t> </a:t>
                </a:r>
                <a:r>
                  <a:rPr lang="de-CH" sz="1400" dirty="0" err="1"/>
                  <a:t>chain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found</a:t>
                </a:r>
                <a:r>
                  <a:rPr lang="de-CH" sz="1400" dirty="0"/>
                  <a:t>:</a:t>
                </a:r>
              </a:p>
              <a:p>
                <a:r>
                  <a:rPr lang="de-CH" sz="1400" dirty="0"/>
                  <a:t>The </a:t>
                </a:r>
                <a:r>
                  <a:rPr lang="de-CH" sz="1400" dirty="0" err="1"/>
                  <a:t>matching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optimal</a:t>
                </a:r>
              </a:p>
              <a:p>
                <a:r>
                  <a:rPr lang="de-CH" sz="1400" dirty="0"/>
                  <a:t>End </a:t>
                </a:r>
                <a:r>
                  <a:rPr lang="de-CH" sz="1400" dirty="0" err="1"/>
                  <a:t>algorithm</a:t>
                </a:r>
                <a:endParaRPr lang="de-CH" sz="1400" dirty="0"/>
              </a:p>
              <a:p>
                <a:endParaRPr lang="de-CH" sz="1400" dirty="0"/>
              </a:p>
              <a:p>
                <a:r>
                  <a:rPr lang="de-CH" sz="1400" b="1" dirty="0"/>
                  <a:t>If a </a:t>
                </a:r>
                <a:r>
                  <a:rPr lang="de-CH" sz="1400" b="1" dirty="0" err="1"/>
                  <a:t>chain</a:t>
                </a:r>
                <a:r>
                  <a:rPr lang="de-CH" sz="1400" b="1" dirty="0"/>
                  <a:t> </a:t>
                </a:r>
                <a:r>
                  <a:rPr lang="de-CH" sz="1400" b="1" dirty="0" err="1"/>
                  <a:t>is</a:t>
                </a:r>
                <a:r>
                  <a:rPr lang="de-CH" sz="1400" b="1" dirty="0"/>
                  <a:t> </a:t>
                </a:r>
                <a:r>
                  <a:rPr lang="de-CH" sz="1400" b="1" dirty="0" err="1"/>
                  <a:t>found</a:t>
                </a:r>
                <a:r>
                  <a:rPr lang="de-CH" sz="1400" dirty="0"/>
                  <a:t>:</a:t>
                </a:r>
              </a:p>
              <a:p>
                <a:endParaRPr lang="de-CH" sz="1400" dirty="0"/>
              </a:p>
              <a:p>
                <a:r>
                  <a:rPr lang="de-CH" sz="1400" dirty="0"/>
                  <a:t>On </a:t>
                </a:r>
                <a:r>
                  <a:rPr lang="de-CH" sz="1400" dirty="0" err="1"/>
                  <a:t>forwardly</a:t>
                </a:r>
                <a:r>
                  <a:rPr lang="de-CH" sz="1400" dirty="0"/>
                  <a:t> </a:t>
                </a:r>
                <a:r>
                  <a:rPr lang="de-CH" sz="1400" dirty="0" err="1"/>
                  <a:t>directed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edges</a:t>
                </a:r>
                <a:r>
                  <a:rPr lang="de-CH" sz="1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Add </a:t>
                </a:r>
                <a:r>
                  <a:rPr lang="de-CH" sz="1400" dirty="0" err="1"/>
                  <a:t>flow</a:t>
                </a:r>
                <a:endParaRPr lang="de-CH" sz="1400" dirty="0"/>
              </a:p>
              <a:p>
                <a:endParaRPr lang="de-CH" sz="1400" dirty="0"/>
              </a:p>
              <a:p>
                <a:r>
                  <a:rPr lang="de-CH" sz="1400" dirty="0"/>
                  <a:t>On </a:t>
                </a:r>
                <a:r>
                  <a:rPr lang="de-CH" sz="1400" dirty="0" err="1"/>
                  <a:t>backwardly</a:t>
                </a:r>
                <a:r>
                  <a:rPr lang="de-CH" sz="1400" dirty="0"/>
                  <a:t> </a:t>
                </a:r>
                <a:r>
                  <a:rPr lang="de-CH" sz="1400" dirty="0" err="1"/>
                  <a:t>directed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edges</a:t>
                </a:r>
                <a:r>
                  <a:rPr lang="de-CH" sz="1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Remove </a:t>
                </a:r>
                <a:r>
                  <a:rPr lang="de-CH" sz="1400" dirty="0" err="1"/>
                  <a:t>flow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DFA5696-4CFB-4FE9-81C4-14398C8E1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4185761"/>
              </a:xfrm>
              <a:prstGeom prst="rect">
                <a:avLst/>
              </a:prstGeom>
              <a:blipFill>
                <a:blip r:embed="rId3"/>
                <a:stretch>
                  <a:fillRect l="-714" t="-29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0CF002ED-09BD-4556-A7FF-0545A6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4071322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22AC3A1-709D-4988-A8BB-05757040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163" y="2362547"/>
            <a:ext cx="7487385" cy="40058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7A8D9F7-B8E7-45D9-BEE8-F7739E9E9927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DFA5696-4CFB-4FE9-81C4-14398C8E1364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/>
                  <a:t>Find an </a:t>
                </a:r>
                <a:r>
                  <a:rPr lang="de-CH" sz="1400" dirty="0" err="1"/>
                  <a:t>augmenting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flow</a:t>
                </a:r>
                <a:r>
                  <a:rPr lang="de-CH" sz="1400" dirty="0"/>
                  <a:t> </a:t>
                </a:r>
                <a:r>
                  <a:rPr lang="de-CH" sz="1400" dirty="0" err="1"/>
                  <a:t>chain</a:t>
                </a:r>
                <a:r>
                  <a:rPr lang="de-CH" sz="1400" dirty="0"/>
                  <a:t>,</a:t>
                </a:r>
              </a:p>
              <a:p>
                <a:r>
                  <a:rPr lang="de-CH" sz="1400" dirty="0" err="1"/>
                  <a:t>Starting</a:t>
                </a:r>
                <a:r>
                  <a:rPr lang="de-CH" sz="1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de-CH" sz="1400" dirty="0"/>
                  <a:t>, </a:t>
                </a:r>
                <a:r>
                  <a:rPr lang="de-CH" sz="1400" dirty="0" err="1"/>
                  <a:t>ending</a:t>
                </a:r>
                <a:r>
                  <a:rPr lang="de-CH" sz="1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sz="1400" b="0" i="1" smtClean="0">
                            <a:latin typeface="Cambria Math" panose="02040503050406030204" pitchFamily="18" charset="0"/>
                          </a:rPr>
                          <m:t>𝑂𝑈𝑇</m:t>
                        </m:r>
                      </m:sub>
                    </m:sSub>
                  </m:oMath>
                </a14:m>
                <a:endParaRPr lang="de-CH" sz="1400" dirty="0"/>
              </a:p>
              <a:p>
                <a:endParaRPr lang="de-CH" sz="1400" dirty="0"/>
              </a:p>
              <a:p>
                <a:r>
                  <a:rPr lang="de-CH" sz="1400" dirty="0"/>
                  <a:t>If </a:t>
                </a:r>
                <a:r>
                  <a:rPr lang="de-CH" sz="1400" dirty="0" err="1"/>
                  <a:t>no</a:t>
                </a:r>
                <a:r>
                  <a:rPr lang="de-CH" sz="1400" dirty="0"/>
                  <a:t> </a:t>
                </a:r>
                <a:r>
                  <a:rPr lang="de-CH" sz="1400" dirty="0" err="1"/>
                  <a:t>chain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found</a:t>
                </a:r>
                <a:r>
                  <a:rPr lang="de-CH" sz="1400" dirty="0"/>
                  <a:t>:</a:t>
                </a:r>
              </a:p>
              <a:p>
                <a:r>
                  <a:rPr lang="de-CH" sz="1400" dirty="0"/>
                  <a:t>The </a:t>
                </a:r>
                <a:r>
                  <a:rPr lang="de-CH" sz="1400" dirty="0" err="1"/>
                  <a:t>matching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optimal</a:t>
                </a:r>
              </a:p>
              <a:p>
                <a:r>
                  <a:rPr lang="de-CH" sz="1400" dirty="0"/>
                  <a:t>End </a:t>
                </a:r>
                <a:r>
                  <a:rPr lang="de-CH" sz="1400" dirty="0" err="1"/>
                  <a:t>algorithm</a:t>
                </a:r>
                <a:endParaRPr lang="de-CH" sz="1400" dirty="0"/>
              </a:p>
              <a:p>
                <a:endParaRPr lang="de-CH" sz="1400" dirty="0"/>
              </a:p>
              <a:p>
                <a:r>
                  <a:rPr lang="de-CH" sz="1400" b="1" dirty="0"/>
                  <a:t>If a </a:t>
                </a:r>
                <a:r>
                  <a:rPr lang="de-CH" sz="1400" b="1" dirty="0" err="1"/>
                  <a:t>chain</a:t>
                </a:r>
                <a:r>
                  <a:rPr lang="de-CH" sz="1400" b="1" dirty="0"/>
                  <a:t> </a:t>
                </a:r>
                <a:r>
                  <a:rPr lang="de-CH" sz="1400" b="1" dirty="0" err="1"/>
                  <a:t>is</a:t>
                </a:r>
                <a:r>
                  <a:rPr lang="de-CH" sz="1400" b="1" dirty="0"/>
                  <a:t> </a:t>
                </a:r>
                <a:r>
                  <a:rPr lang="de-CH" sz="1400" b="1" dirty="0" err="1"/>
                  <a:t>found</a:t>
                </a:r>
                <a:r>
                  <a:rPr lang="de-CH" sz="1400" dirty="0"/>
                  <a:t>:</a:t>
                </a:r>
              </a:p>
              <a:p>
                <a:endParaRPr lang="de-CH" sz="1400" dirty="0"/>
              </a:p>
              <a:p>
                <a:r>
                  <a:rPr lang="de-CH" sz="1400" dirty="0"/>
                  <a:t>On </a:t>
                </a:r>
                <a:r>
                  <a:rPr lang="de-CH" sz="1400" dirty="0" err="1"/>
                  <a:t>forwardly</a:t>
                </a:r>
                <a:r>
                  <a:rPr lang="de-CH" sz="1400" dirty="0"/>
                  <a:t> </a:t>
                </a:r>
                <a:r>
                  <a:rPr lang="de-CH" sz="1400" dirty="0" err="1"/>
                  <a:t>directed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edges</a:t>
                </a:r>
                <a:r>
                  <a:rPr lang="de-CH" sz="1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Add </a:t>
                </a:r>
                <a:r>
                  <a:rPr lang="de-CH" sz="1400" dirty="0" err="1"/>
                  <a:t>flow</a:t>
                </a:r>
                <a:endParaRPr lang="de-CH" sz="1400" dirty="0"/>
              </a:p>
              <a:p>
                <a:endParaRPr lang="de-CH" sz="1400" dirty="0"/>
              </a:p>
              <a:p>
                <a:r>
                  <a:rPr lang="de-CH" sz="1400" dirty="0"/>
                  <a:t>On </a:t>
                </a:r>
                <a:r>
                  <a:rPr lang="de-CH" sz="1400" dirty="0" err="1"/>
                  <a:t>backwardly</a:t>
                </a:r>
                <a:r>
                  <a:rPr lang="de-CH" sz="1400" dirty="0"/>
                  <a:t> </a:t>
                </a:r>
                <a:r>
                  <a:rPr lang="de-CH" sz="1400" dirty="0" err="1"/>
                  <a:t>directed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edges</a:t>
                </a:r>
                <a:r>
                  <a:rPr lang="de-CH" sz="1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Remove </a:t>
                </a:r>
                <a:r>
                  <a:rPr lang="de-CH" sz="1400" dirty="0" err="1"/>
                  <a:t>flow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DFA5696-4CFB-4FE9-81C4-14398C8E1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4185761"/>
              </a:xfrm>
              <a:prstGeom prst="rect">
                <a:avLst/>
              </a:prstGeom>
              <a:blipFill>
                <a:blip r:embed="rId3"/>
                <a:stretch>
                  <a:fillRect l="-714" t="-29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CEDC73CC-18D2-4F14-AFD6-6DCEA74F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1685347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22AC3A1-709D-4988-A8BB-05757040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163" y="2362547"/>
            <a:ext cx="7487385" cy="40058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7A8D9F7-B8E7-45D9-BEE8-F7739E9E9927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REPEAT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DFA5696-4CFB-4FE9-81C4-14398C8E1364}"/>
              </a:ext>
            </a:extLst>
          </p:cNvPr>
          <p:cNvSpPr txBox="1"/>
          <p:nvPr/>
        </p:nvSpPr>
        <p:spPr>
          <a:xfrm>
            <a:off x="1463403" y="3107184"/>
            <a:ext cx="2557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Start </a:t>
            </a:r>
            <a:r>
              <a:rPr lang="de-CH" sz="1400" dirty="0" err="1"/>
              <a:t>again</a:t>
            </a:r>
            <a:r>
              <a:rPr lang="de-CH" sz="1400" dirty="0"/>
              <a:t> </a:t>
            </a:r>
            <a:r>
              <a:rPr lang="de-CH" sz="1400" dirty="0" err="1"/>
              <a:t>with</a:t>
            </a:r>
            <a:r>
              <a:rPr lang="de-CH" sz="1400" dirty="0"/>
              <a:t> INIT</a:t>
            </a:r>
          </a:p>
          <a:p>
            <a:endParaRPr lang="de-CH" sz="1400" dirty="0"/>
          </a:p>
          <a:p>
            <a:endParaRPr lang="de-CH" sz="1400" dirty="0"/>
          </a:p>
          <a:p>
            <a:endParaRPr lang="de-CH" sz="1400" dirty="0"/>
          </a:p>
          <a:p>
            <a:endParaRPr lang="de-CH" sz="1400" i="1" dirty="0"/>
          </a:p>
          <a:p>
            <a:endParaRPr lang="de-CH" sz="1400" dirty="0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34EB5B72-21F3-4D9A-8050-A8881636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3699591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BB8812-A1BB-46DC-8E3E-F1D39CC9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21" y="2357797"/>
            <a:ext cx="7493513" cy="40091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7A8D9F7-B8E7-45D9-BEE8-F7739E9E9927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INIT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D1B062-21B6-4EFE-A573-5D57D1148ABE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 err="1"/>
                  <a:t>Give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de-CH" sz="1400" dirty="0"/>
                  <a:t> a </a:t>
                </a:r>
                <a:r>
                  <a:rPr lang="de-CH" sz="1400" dirty="0" err="1"/>
                  <a:t>label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D1B062-21B6-4EFE-A573-5D57D1148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1169551"/>
              </a:xfrm>
              <a:prstGeom prst="rect">
                <a:avLst/>
              </a:prstGeom>
              <a:blipFill>
                <a:blip r:embed="rId3"/>
                <a:stretch>
                  <a:fillRect l="-714" t="-104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A658FCA9-85FE-4AB2-9E55-D6A7CB4B5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1018960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BB8812-A1BB-46DC-8E3E-F1D39CC9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21" y="2357797"/>
            <a:ext cx="7493513" cy="40091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8CABC3A-D34F-4E6F-A134-6C9B5DF185B1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LABEL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FCFB44BA-1F6C-45E9-A35A-34DFC001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0B15CC1-0D0C-4B0E-B90C-3C070BA3B2B5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/>
                  <a:t>Scan a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vertex</a:t>
                </a:r>
                <a:r>
                  <a:rPr lang="de-CH" sz="1400" dirty="0"/>
                  <a:t>:</a:t>
                </a:r>
              </a:p>
              <a:p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incoming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endParaRPr lang="de-CH" sz="1400" dirty="0"/>
              </a:p>
              <a:p>
                <a:r>
                  <a:rPr lang="de-CH" sz="1400" dirty="0"/>
                  <a:t>Lable </a:t>
                </a:r>
                <a:r>
                  <a:rPr lang="de-CH" sz="1400" dirty="0" err="1"/>
                  <a:t>it</a:t>
                </a:r>
                <a:r>
                  <a:rPr lang="de-CH" sz="1400" dirty="0"/>
                  <a:t> if: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Check </a:t>
                </a:r>
                <a:r>
                  <a:rPr lang="de-CH" sz="1400" dirty="0" err="1"/>
                  <a:t>each</a:t>
                </a:r>
                <a:r>
                  <a:rPr lang="de-CH" sz="1400" dirty="0"/>
                  <a:t> </a:t>
                </a:r>
                <a:r>
                  <a:rPr lang="de-CH" sz="1400" dirty="0" err="1"/>
                  <a:t>outgoing</a:t>
                </a:r>
                <a:endParaRPr lang="de-CH" sz="1400" dirty="0"/>
              </a:p>
              <a:p>
                <a:r>
                  <a:rPr lang="de-CH" sz="1400" dirty="0"/>
                  <a:t> </a:t>
                </a:r>
                <a:r>
                  <a:rPr lang="de-CH" sz="1400" dirty="0" err="1"/>
                  <a:t>edge</a:t>
                </a:r>
                <a:r>
                  <a:rPr lang="de-CH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label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it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de-CH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CH" sz="14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k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sup>
                        </m:sSup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0</m:t>
                    </m:r>
                  </m:oMath>
                </a14:m>
                <a:r>
                  <a:rPr lang="de-CH" sz="1400" i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</m:oMath>
                </a14:m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unlabled</a:t>
                </a:r>
                <a:endParaRPr lang="de-CH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400" dirty="0"/>
              </a:p>
              <a:p>
                <a:r>
                  <a:rPr lang="de-CH" sz="1400" dirty="0"/>
                  <a:t>Repeat </a:t>
                </a:r>
                <a:r>
                  <a:rPr lang="de-CH" sz="1400" dirty="0" err="1"/>
                  <a:t>until</a:t>
                </a:r>
                <a:r>
                  <a:rPr lang="de-CH" sz="1400" dirty="0"/>
                  <a:t> all </a:t>
                </a:r>
                <a:r>
                  <a:rPr lang="de-CH" sz="1400" dirty="0" err="1"/>
                  <a:t>labled</a:t>
                </a:r>
                <a:r>
                  <a:rPr lang="de-CH" sz="1400" dirty="0"/>
                  <a:t> </a:t>
                </a:r>
                <a:br>
                  <a:rPr lang="de-CH" sz="1400" dirty="0"/>
                </a:br>
                <a:r>
                  <a:rPr lang="de-CH" sz="1400" dirty="0" err="1"/>
                  <a:t>vertices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are</a:t>
                </a:r>
                <a:r>
                  <a:rPr lang="de-CH" sz="1400" dirty="0"/>
                  <a:t> </a:t>
                </a:r>
                <a:r>
                  <a:rPr lang="de-CH" sz="1400" dirty="0" err="1"/>
                  <a:t>scanned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0B15CC1-0D0C-4B0E-B90C-3C070BA3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3754874"/>
              </a:xfrm>
              <a:prstGeom prst="rect">
                <a:avLst/>
              </a:prstGeom>
              <a:blipFill>
                <a:blip r:embed="rId3"/>
                <a:stretch>
                  <a:fillRect l="-714" t="-32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431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BB8812-A1BB-46DC-8E3E-F1D39CC9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21" y="2357797"/>
            <a:ext cx="7493513" cy="40091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D29847-B79F-42BA-8D45-F16D18A416D6}"/>
              </a:ext>
            </a:extLst>
          </p:cNvPr>
          <p:cNvSpPr txBox="1"/>
          <p:nvPr/>
        </p:nvSpPr>
        <p:spPr>
          <a:xfrm>
            <a:off x="1524451" y="2442548"/>
            <a:ext cx="15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</a:t>
            </a:r>
            <a:endParaRPr lang="de-C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6DD30D4-5894-4325-BDDA-80B6BF980413}"/>
                  </a:ext>
                </a:extLst>
              </p:cNvPr>
              <p:cNvSpPr txBox="1"/>
              <p:nvPr/>
            </p:nvSpPr>
            <p:spPr>
              <a:xfrm>
                <a:off x="1463403" y="3107184"/>
                <a:ext cx="2557813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/>
                  <a:t>Find an </a:t>
                </a:r>
                <a:r>
                  <a:rPr lang="de-CH" sz="1400" dirty="0" err="1"/>
                  <a:t>augmenting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flow</a:t>
                </a:r>
                <a:r>
                  <a:rPr lang="de-CH" sz="1400" dirty="0"/>
                  <a:t> </a:t>
                </a:r>
                <a:r>
                  <a:rPr lang="de-CH" sz="1400" dirty="0" err="1"/>
                  <a:t>chain</a:t>
                </a:r>
                <a:r>
                  <a:rPr lang="de-CH" sz="1400" dirty="0"/>
                  <a:t>,</a:t>
                </a:r>
              </a:p>
              <a:p>
                <a:r>
                  <a:rPr lang="de-CH" sz="1400" dirty="0" err="1"/>
                  <a:t>Starting</a:t>
                </a:r>
                <a:r>
                  <a:rPr lang="de-CH" sz="1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de-CH" sz="1400" dirty="0"/>
                  <a:t>, </a:t>
                </a:r>
                <a:r>
                  <a:rPr lang="de-CH" sz="1400" dirty="0" err="1"/>
                  <a:t>ending</a:t>
                </a:r>
                <a:r>
                  <a:rPr lang="de-CH" sz="1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CH" sz="1400" b="0" i="1" smtClean="0">
                            <a:latin typeface="Cambria Math" panose="02040503050406030204" pitchFamily="18" charset="0"/>
                          </a:rPr>
                          <m:t>𝑂𝑈𝑇</m:t>
                        </m:r>
                      </m:sub>
                    </m:sSub>
                  </m:oMath>
                </a14:m>
                <a:endParaRPr lang="de-CH" sz="1400" dirty="0"/>
              </a:p>
              <a:p>
                <a:endParaRPr lang="de-CH" sz="1400" dirty="0"/>
              </a:p>
              <a:p>
                <a:r>
                  <a:rPr lang="de-CH" sz="1400" b="1" dirty="0"/>
                  <a:t>If </a:t>
                </a:r>
                <a:r>
                  <a:rPr lang="de-CH" sz="1400" b="1" dirty="0" err="1"/>
                  <a:t>no</a:t>
                </a:r>
                <a:r>
                  <a:rPr lang="de-CH" sz="1400" b="1" dirty="0"/>
                  <a:t> </a:t>
                </a:r>
                <a:r>
                  <a:rPr lang="de-CH" sz="1400" b="1" dirty="0" err="1"/>
                  <a:t>chain</a:t>
                </a:r>
                <a:r>
                  <a:rPr lang="de-CH" sz="1400" b="1" dirty="0"/>
                  <a:t> </a:t>
                </a:r>
                <a:r>
                  <a:rPr lang="de-CH" sz="1400" b="1" dirty="0" err="1"/>
                  <a:t>is</a:t>
                </a:r>
                <a:r>
                  <a:rPr lang="de-CH" sz="1400" b="1" dirty="0"/>
                  <a:t> </a:t>
                </a:r>
                <a:r>
                  <a:rPr lang="de-CH" sz="1400" b="1" dirty="0" err="1"/>
                  <a:t>found</a:t>
                </a:r>
                <a:r>
                  <a:rPr lang="de-CH" sz="1400" dirty="0"/>
                  <a:t>:</a:t>
                </a:r>
              </a:p>
              <a:p>
                <a:r>
                  <a:rPr lang="de-CH" sz="1400" dirty="0"/>
                  <a:t>The </a:t>
                </a:r>
                <a:r>
                  <a:rPr lang="de-CH" sz="1400" dirty="0" err="1"/>
                  <a:t>matching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optimal</a:t>
                </a:r>
              </a:p>
              <a:p>
                <a:r>
                  <a:rPr lang="de-CH" sz="1400" dirty="0"/>
                  <a:t>End </a:t>
                </a:r>
                <a:r>
                  <a:rPr lang="de-CH" sz="1400" dirty="0" err="1"/>
                  <a:t>algorithm</a:t>
                </a:r>
                <a:endParaRPr lang="de-CH" sz="1400" dirty="0"/>
              </a:p>
              <a:p>
                <a:endParaRPr lang="de-CH" sz="1400" dirty="0"/>
              </a:p>
              <a:p>
                <a:r>
                  <a:rPr lang="de-CH" sz="1400" dirty="0"/>
                  <a:t>If a </a:t>
                </a:r>
                <a:r>
                  <a:rPr lang="de-CH" sz="1400" dirty="0" err="1"/>
                  <a:t>chain</a:t>
                </a:r>
                <a:r>
                  <a:rPr lang="de-CH" sz="1400" dirty="0"/>
                  <a:t> </a:t>
                </a:r>
                <a:r>
                  <a:rPr lang="de-CH" sz="1400" dirty="0" err="1"/>
                  <a:t>is</a:t>
                </a:r>
                <a:r>
                  <a:rPr lang="de-CH" sz="1400" dirty="0"/>
                  <a:t> </a:t>
                </a:r>
                <a:r>
                  <a:rPr lang="de-CH" sz="1400" dirty="0" err="1"/>
                  <a:t>found</a:t>
                </a:r>
                <a:r>
                  <a:rPr lang="de-CH" sz="1400" dirty="0"/>
                  <a:t>:</a:t>
                </a:r>
              </a:p>
              <a:p>
                <a:endParaRPr lang="de-CH" sz="1400" dirty="0"/>
              </a:p>
              <a:p>
                <a:r>
                  <a:rPr lang="de-CH" sz="1400" dirty="0"/>
                  <a:t>On </a:t>
                </a:r>
                <a:r>
                  <a:rPr lang="de-CH" sz="1400" dirty="0" err="1"/>
                  <a:t>forwardly</a:t>
                </a:r>
                <a:r>
                  <a:rPr lang="de-CH" sz="1400" dirty="0"/>
                  <a:t> </a:t>
                </a:r>
                <a:r>
                  <a:rPr lang="de-CH" sz="1400" dirty="0" err="1"/>
                  <a:t>directed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edges</a:t>
                </a:r>
                <a:r>
                  <a:rPr lang="de-CH" sz="1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Add </a:t>
                </a:r>
                <a:r>
                  <a:rPr lang="de-CH" sz="1400" dirty="0" err="1"/>
                  <a:t>flow</a:t>
                </a:r>
                <a:endParaRPr lang="de-CH" sz="1400" dirty="0"/>
              </a:p>
              <a:p>
                <a:endParaRPr lang="de-CH" sz="1400" dirty="0"/>
              </a:p>
              <a:p>
                <a:r>
                  <a:rPr lang="de-CH" sz="1400" dirty="0"/>
                  <a:t>On </a:t>
                </a:r>
                <a:r>
                  <a:rPr lang="de-CH" sz="1400" dirty="0" err="1"/>
                  <a:t>backwardly</a:t>
                </a:r>
                <a:r>
                  <a:rPr lang="de-CH" sz="1400" dirty="0"/>
                  <a:t> </a:t>
                </a:r>
                <a:r>
                  <a:rPr lang="de-CH" sz="1400" dirty="0" err="1"/>
                  <a:t>directed</a:t>
                </a:r>
                <a:r>
                  <a:rPr lang="de-CH" sz="1400" dirty="0"/>
                  <a:t> </a:t>
                </a:r>
                <a:r>
                  <a:rPr lang="de-CH" sz="1400" dirty="0" err="1"/>
                  <a:t>edges</a:t>
                </a:r>
                <a:r>
                  <a:rPr lang="de-CH" sz="1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400" dirty="0"/>
                  <a:t>Remove </a:t>
                </a:r>
                <a:r>
                  <a:rPr lang="de-CH" sz="1400" dirty="0" err="1"/>
                  <a:t>flow</a:t>
                </a:r>
                <a:endParaRPr lang="de-CH" sz="1400" dirty="0"/>
              </a:p>
              <a:p>
                <a:endParaRPr lang="de-CH" sz="1400" dirty="0"/>
              </a:p>
              <a:p>
                <a:endParaRPr lang="de-CH" sz="1400" dirty="0"/>
              </a:p>
              <a:p>
                <a:endParaRPr lang="de-CH" sz="1400" dirty="0"/>
              </a:p>
              <a:p>
                <a:endParaRPr lang="de-CH" sz="1400" i="1" dirty="0"/>
              </a:p>
              <a:p>
                <a:endParaRPr lang="de-CH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6DD30D4-5894-4325-BDDA-80B6BF980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03" y="3107184"/>
                <a:ext cx="2557813" cy="4185761"/>
              </a:xfrm>
              <a:prstGeom prst="rect">
                <a:avLst/>
              </a:prstGeom>
              <a:blipFill>
                <a:blip r:embed="rId3"/>
                <a:stretch>
                  <a:fillRect l="-714" t="-29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F853C979-32B5-48FA-A983-DACD81DC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126689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II –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16.5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2976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Second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Develop</a:t>
            </a:r>
            <a:r>
              <a:rPr lang="de-CH" sz="2400" dirty="0"/>
              <a:t> an </a:t>
            </a:r>
            <a:r>
              <a:rPr lang="de-CH" sz="2400" dirty="0" err="1"/>
              <a:t>Algorithm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4B3D4A7-E75F-4C9C-86FB-2BCB90E75A3D}"/>
              </a:ext>
            </a:extLst>
          </p:cNvPr>
          <p:cNvSpPr txBox="1"/>
          <p:nvPr/>
        </p:nvSpPr>
        <p:spPr>
          <a:xfrm>
            <a:off x="3519762" y="1731079"/>
            <a:ext cx="50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Augmenting</a:t>
            </a:r>
            <a:r>
              <a:rPr lang="de-CH" i="1" dirty="0"/>
              <a:t> Flow </a:t>
            </a:r>
            <a:r>
              <a:rPr lang="de-CH" i="1" dirty="0" err="1"/>
              <a:t>Algorithm</a:t>
            </a:r>
            <a:endParaRPr lang="de-CH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945B85-DBE7-42E2-88D5-004E6DE6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75" y="3030242"/>
            <a:ext cx="6462438" cy="9457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F97635F-901F-46E9-A8B0-9A5FE827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402" y="4021121"/>
            <a:ext cx="7059436" cy="10650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10BAC23-C356-4556-810F-6614CEB81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489" y="2429241"/>
            <a:ext cx="7911571" cy="61204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3D314F0-96FE-406C-BB5A-89F364C52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403" y="5099789"/>
            <a:ext cx="7059436" cy="86710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912299E-B224-42C9-8A34-ECBC6B0EA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691" y="6005374"/>
            <a:ext cx="1403703" cy="245225"/>
          </a:xfrm>
          <a:prstGeom prst="rect">
            <a:avLst/>
          </a:prstGeom>
        </p:spPr>
      </p:pic>
      <p:sp>
        <p:nvSpPr>
          <p:cNvPr id="22" name="Geschweifte Klammer links 21">
            <a:extLst>
              <a:ext uri="{FF2B5EF4-FFF2-40B4-BE49-F238E27FC236}">
                <a16:creationId xmlns:a16="http://schemas.microsoft.com/office/drawing/2014/main" id="{1D4C9378-0E8F-44AA-B2B2-437843563324}"/>
              </a:ext>
            </a:extLst>
          </p:cNvPr>
          <p:cNvSpPr/>
          <p:nvPr/>
        </p:nvSpPr>
        <p:spPr>
          <a:xfrm>
            <a:off x="2773207" y="2452391"/>
            <a:ext cx="208282" cy="307950"/>
          </a:xfrm>
          <a:prstGeom prst="lef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EDDB4920-AED1-4AB2-9867-771E841601A5}"/>
              </a:ext>
            </a:extLst>
          </p:cNvPr>
          <p:cNvSpPr/>
          <p:nvPr/>
        </p:nvSpPr>
        <p:spPr>
          <a:xfrm>
            <a:off x="2761571" y="2876267"/>
            <a:ext cx="219918" cy="1099698"/>
          </a:xfrm>
          <a:prstGeom prst="lef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9BB994B8-F91A-4DE6-A278-2CD30E04E6F0}"/>
              </a:ext>
            </a:extLst>
          </p:cNvPr>
          <p:cNvSpPr/>
          <p:nvPr/>
        </p:nvSpPr>
        <p:spPr>
          <a:xfrm>
            <a:off x="2761571" y="4105591"/>
            <a:ext cx="219918" cy="1773777"/>
          </a:xfrm>
          <a:prstGeom prst="lef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Geschweifte Klammer links 24">
            <a:extLst>
              <a:ext uri="{FF2B5EF4-FFF2-40B4-BE49-F238E27FC236}">
                <a16:creationId xmlns:a16="http://schemas.microsoft.com/office/drawing/2014/main" id="{DA087181-F809-4F22-A1CC-2903577718AD}"/>
              </a:ext>
            </a:extLst>
          </p:cNvPr>
          <p:cNvSpPr/>
          <p:nvPr/>
        </p:nvSpPr>
        <p:spPr>
          <a:xfrm>
            <a:off x="2773207" y="5966891"/>
            <a:ext cx="208282" cy="307950"/>
          </a:xfrm>
          <a:prstGeom prst="lef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4200D22-EB25-475C-9CA9-02D976B5B9EB}"/>
              </a:ext>
            </a:extLst>
          </p:cNvPr>
          <p:cNvSpPr txBox="1"/>
          <p:nvPr/>
        </p:nvSpPr>
        <p:spPr>
          <a:xfrm>
            <a:off x="1653325" y="2393028"/>
            <a:ext cx="65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INIT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B2EBF84-CA7A-4F68-BD73-D83871EE3D16}"/>
              </a:ext>
            </a:extLst>
          </p:cNvPr>
          <p:cNvSpPr txBox="1"/>
          <p:nvPr/>
        </p:nvSpPr>
        <p:spPr>
          <a:xfrm>
            <a:off x="1524451" y="3226061"/>
            <a:ext cx="9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LABEL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8EB5C9C-8B4F-4BF1-BFA8-596B1B896F50}"/>
              </a:ext>
            </a:extLst>
          </p:cNvPr>
          <p:cNvSpPr txBox="1"/>
          <p:nvPr/>
        </p:nvSpPr>
        <p:spPr>
          <a:xfrm>
            <a:off x="1526493" y="4792424"/>
            <a:ext cx="9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590C262-15BA-4652-A5FA-14622C1AF2A4}"/>
              </a:ext>
            </a:extLst>
          </p:cNvPr>
          <p:cNvSpPr txBox="1"/>
          <p:nvPr/>
        </p:nvSpPr>
        <p:spPr>
          <a:xfrm>
            <a:off x="1443486" y="5930453"/>
            <a:ext cx="1079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REPEAT</a:t>
            </a:r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4DE561B3-ADC3-45A8-BC4D-F3D39F49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8992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After-</a:t>
            </a:r>
            <a:r>
              <a:rPr lang="de-CH" dirty="0" err="1"/>
              <a:t>math</a:t>
            </a:r>
            <a:r>
              <a:rPr lang="de-CH" dirty="0"/>
              <a:t>: </a:t>
            </a:r>
            <a:r>
              <a:rPr lang="de-CH" dirty="0" err="1"/>
              <a:t>Improvements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17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 err="1"/>
              <a:t>We</a:t>
            </a:r>
            <a:r>
              <a:rPr lang="de-CH" sz="2400" dirty="0"/>
              <a:t> must </a:t>
            </a:r>
            <a:r>
              <a:rPr lang="de-CH" sz="2400" dirty="0" err="1"/>
              <a:t>think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two</a:t>
            </a:r>
            <a:r>
              <a:rPr lang="de-CH" sz="2400" dirty="0"/>
              <a:t> additional </a:t>
            </a:r>
            <a:r>
              <a:rPr lang="de-CH" sz="2400" dirty="0" err="1"/>
              <a:t>constraints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ußzeilenplatzhalter 3">
            <a:extLst>
              <a:ext uri="{FF2B5EF4-FFF2-40B4-BE49-F238E27FC236}">
                <a16:creationId xmlns:a16="http://schemas.microsoft.com/office/drawing/2014/main" id="{A9006129-EBDF-4240-90CC-C82DBD77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2829583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1E24D-6915-4EFA-8183-31BF3C6A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Solution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Assignement</a:t>
            </a:r>
            <a:r>
              <a:rPr lang="de-CH" dirty="0"/>
              <a:t> Problems?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5C183F-AA91-4993-8E09-F33EBDA8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6CD719-A706-4E41-BA0C-D7BFF661C428}"/>
              </a:ext>
            </a:extLst>
          </p:cNvPr>
          <p:cNvSpPr txBox="1"/>
          <p:nvPr/>
        </p:nvSpPr>
        <p:spPr>
          <a:xfrm>
            <a:off x="3798711" y="2323645"/>
            <a:ext cx="459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 err="1"/>
              <a:t>Mathematics</a:t>
            </a:r>
            <a:r>
              <a:rPr lang="de-CH" sz="3200" dirty="0"/>
              <a:t>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EC97FA-677B-491D-A83F-D2076B5382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972680" y="2255276"/>
            <a:ext cx="1076325" cy="3143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4B53B4F-B54E-4548-ADF7-2797AB0561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067805" y="2604250"/>
            <a:ext cx="1981200" cy="2952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8BEBB1-0401-441F-A639-239AA739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677405" y="2939323"/>
            <a:ext cx="1371600" cy="2571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274E60D-8984-4C73-8401-0EBD670634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258175" y="2255276"/>
            <a:ext cx="1724025" cy="2857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8F940B6-843D-461A-BD49-7A47EE00AC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8258175" y="2915844"/>
            <a:ext cx="1009650" cy="266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1A093D8-B720-4CF0-AF19-0082CEB897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8258175" y="2612289"/>
            <a:ext cx="923925" cy="247650"/>
          </a:xfrm>
          <a:prstGeom prst="rect">
            <a:avLst/>
          </a:prstGeom>
        </p:spPr>
      </p:pic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44E77071-A25C-4469-A4BC-A3842CB7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3188228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After-</a:t>
            </a:r>
            <a:r>
              <a:rPr lang="de-CH" dirty="0" err="1"/>
              <a:t>math</a:t>
            </a:r>
            <a:r>
              <a:rPr lang="de-CH" dirty="0"/>
              <a:t>: </a:t>
            </a:r>
            <a:r>
              <a:rPr lang="de-CH" dirty="0" err="1"/>
              <a:t>Improvements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82916F-7D28-4461-A754-9F581A643F57}"/>
              </a:ext>
            </a:extLst>
          </p:cNvPr>
          <p:cNvSpPr txBox="1"/>
          <p:nvPr/>
        </p:nvSpPr>
        <p:spPr>
          <a:xfrm>
            <a:off x="6792348" y="3282598"/>
            <a:ext cx="3936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make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minimization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. </a:t>
            </a:r>
            <a:r>
              <a:rPr lang="de-CH" dirty="0" err="1"/>
              <a:t>It</a:t>
            </a:r>
            <a:r>
              <a:rPr lang="de-CH" dirty="0"/>
              <a:t> will find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minimal </a:t>
            </a:r>
            <a:r>
              <a:rPr lang="de-CH" dirty="0" err="1"/>
              <a:t>priority-sum</a:t>
            </a:r>
            <a:r>
              <a:rPr lang="de-CH" dirty="0"/>
              <a:t> on all optimal </a:t>
            </a:r>
            <a:r>
              <a:rPr lang="de-CH" dirty="0" err="1"/>
              <a:t>matchings</a:t>
            </a:r>
            <a:r>
              <a:rPr lang="de-CH" dirty="0"/>
              <a:t>.</a:t>
            </a:r>
          </a:p>
          <a:p>
            <a:endParaRPr lang="de-CH" i="1" dirty="0"/>
          </a:p>
          <a:p>
            <a:r>
              <a:rPr lang="de-CH" i="1" dirty="0"/>
              <a:t>Not </a:t>
            </a:r>
            <a:r>
              <a:rPr lang="de-CH" i="1" dirty="0" err="1"/>
              <a:t>explictly</a:t>
            </a:r>
            <a:r>
              <a:rPr lang="de-CH" i="1" dirty="0"/>
              <a:t> </a:t>
            </a:r>
            <a:r>
              <a:rPr lang="de-CH" i="1" dirty="0" err="1"/>
              <a:t>treated</a:t>
            </a:r>
            <a:r>
              <a:rPr lang="de-CH" i="1" dirty="0"/>
              <a:t> in </a:t>
            </a:r>
            <a:r>
              <a:rPr lang="de-CH" i="1" dirty="0" err="1"/>
              <a:t>my</a:t>
            </a:r>
            <a:r>
              <a:rPr lang="de-CH" i="1" dirty="0"/>
              <a:t> </a:t>
            </a:r>
            <a:r>
              <a:rPr lang="de-CH" i="1" dirty="0" err="1"/>
              <a:t>work</a:t>
            </a:r>
            <a:endParaRPr lang="de-CH" i="1" dirty="0"/>
          </a:p>
          <a:p>
            <a:endParaRPr lang="de-CH" i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 err="1"/>
              <a:t>We</a:t>
            </a:r>
            <a:r>
              <a:rPr lang="de-CH" sz="2400" dirty="0"/>
              <a:t> must </a:t>
            </a:r>
            <a:r>
              <a:rPr lang="de-CH" sz="2400" dirty="0" err="1"/>
              <a:t>think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two</a:t>
            </a:r>
            <a:r>
              <a:rPr lang="de-CH" sz="2400" dirty="0"/>
              <a:t> additional </a:t>
            </a:r>
            <a:r>
              <a:rPr lang="de-CH" sz="2400" dirty="0" err="1"/>
              <a:t>constraints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BFF5E4C-C5E4-4695-AF78-5548AB8C4B8F}"/>
              </a:ext>
            </a:extLst>
          </p:cNvPr>
          <p:cNvSpPr txBox="1"/>
          <p:nvPr/>
        </p:nvSpPr>
        <p:spPr>
          <a:xfrm>
            <a:off x="2196283" y="2743261"/>
            <a:ext cx="435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What</a:t>
            </a:r>
            <a:r>
              <a:rPr lang="de-CH" i="1" dirty="0"/>
              <a:t> </a:t>
            </a:r>
            <a:r>
              <a:rPr lang="de-CH" i="1" dirty="0" err="1"/>
              <a:t>about</a:t>
            </a:r>
            <a:r>
              <a:rPr lang="de-CH" i="1" dirty="0"/>
              <a:t> </a:t>
            </a:r>
            <a:r>
              <a:rPr lang="de-CH" i="1" dirty="0" err="1"/>
              <a:t>priorities</a:t>
            </a:r>
            <a:r>
              <a:rPr lang="de-CH" i="1" dirty="0"/>
              <a:t>?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C179BA3-0240-4EA5-844A-EA0DC1A075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82" y="3147850"/>
            <a:ext cx="3448318" cy="256453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F227B4-373D-4080-98C9-B1E97A084999}"/>
              </a:ext>
            </a:extLst>
          </p:cNvPr>
          <p:cNvSpPr txBox="1"/>
          <p:nvPr/>
        </p:nvSpPr>
        <p:spPr>
          <a:xfrm rot="21039313">
            <a:off x="4064001" y="3287129"/>
            <a:ext cx="880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P1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E15B22E-0770-4483-A2A6-0D1D101988B1}"/>
              </a:ext>
            </a:extLst>
          </p:cNvPr>
          <p:cNvSpPr txBox="1"/>
          <p:nvPr/>
        </p:nvSpPr>
        <p:spPr>
          <a:xfrm rot="1237928">
            <a:off x="3798711" y="3993058"/>
            <a:ext cx="880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P2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B7A6A08-9291-44B7-9859-AC0114C91C42}"/>
              </a:ext>
            </a:extLst>
          </p:cNvPr>
          <p:cNvSpPr txBox="1"/>
          <p:nvPr/>
        </p:nvSpPr>
        <p:spPr>
          <a:xfrm rot="206972">
            <a:off x="3522137" y="4473416"/>
            <a:ext cx="880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P1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CA024CC-24DB-4118-AA50-9DB203D290DE}"/>
              </a:ext>
            </a:extLst>
          </p:cNvPr>
          <p:cNvSpPr txBox="1"/>
          <p:nvPr/>
        </p:nvSpPr>
        <p:spPr>
          <a:xfrm rot="20980842">
            <a:off x="4647211" y="3849348"/>
            <a:ext cx="880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P2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62AC16-4E99-48C2-9449-37E1CA4C1F4C}"/>
              </a:ext>
            </a:extLst>
          </p:cNvPr>
          <p:cNvSpPr txBox="1"/>
          <p:nvPr/>
        </p:nvSpPr>
        <p:spPr>
          <a:xfrm rot="20078339">
            <a:off x="4045760" y="4478810"/>
            <a:ext cx="880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P1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E12CD67-5E3B-42EA-AC93-1F84480EDC56}"/>
              </a:ext>
            </a:extLst>
          </p:cNvPr>
          <p:cNvSpPr txBox="1"/>
          <p:nvPr/>
        </p:nvSpPr>
        <p:spPr>
          <a:xfrm rot="227229">
            <a:off x="4658455" y="5011579"/>
            <a:ext cx="880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P2</a:t>
            </a:r>
          </a:p>
        </p:txBody>
      </p:sp>
      <p:sp>
        <p:nvSpPr>
          <p:cNvPr id="23" name="Fußzeilenplatzhalter 3">
            <a:extLst>
              <a:ext uri="{FF2B5EF4-FFF2-40B4-BE49-F238E27FC236}">
                <a16:creationId xmlns:a16="http://schemas.microsoft.com/office/drawing/2014/main" id="{A9006129-EBDF-4240-90CC-C82DBD77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3852530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After-</a:t>
            </a:r>
            <a:r>
              <a:rPr lang="de-CH" dirty="0" err="1"/>
              <a:t>math</a:t>
            </a:r>
            <a:r>
              <a:rPr lang="de-CH" dirty="0"/>
              <a:t>: </a:t>
            </a:r>
            <a:r>
              <a:rPr lang="de-CH" dirty="0" err="1"/>
              <a:t>Improvements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82916F-7D28-4461-A754-9F581A643F57}"/>
              </a:ext>
            </a:extLst>
          </p:cNvPr>
          <p:cNvSpPr txBox="1"/>
          <p:nvPr/>
        </p:nvSpPr>
        <p:spPr>
          <a:xfrm>
            <a:off x="1524451" y="5790086"/>
            <a:ext cx="920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/>
              <a:t>More </a:t>
            </a:r>
            <a:r>
              <a:rPr lang="de-CH" i="1" dirty="0" err="1"/>
              <a:t>complicated</a:t>
            </a:r>
            <a:r>
              <a:rPr lang="de-CH" i="1" dirty="0"/>
              <a:t> </a:t>
            </a:r>
            <a:r>
              <a:rPr lang="de-CH" i="1" dirty="0" err="1"/>
              <a:t>concepts</a:t>
            </a:r>
            <a:r>
              <a:rPr lang="de-CH" i="1" dirty="0"/>
              <a:t> </a:t>
            </a:r>
            <a:r>
              <a:rPr lang="de-CH" i="1" dirty="0" err="1"/>
              <a:t>are</a:t>
            </a:r>
            <a:r>
              <a:rPr lang="de-CH" i="1" dirty="0"/>
              <a:t> </a:t>
            </a:r>
            <a:r>
              <a:rPr lang="de-CH" i="1" dirty="0" err="1"/>
              <a:t>needed</a:t>
            </a:r>
            <a:r>
              <a:rPr lang="de-CH" i="1" dirty="0"/>
              <a:t>, </a:t>
            </a:r>
            <a:r>
              <a:rPr lang="de-CH" i="1" dirty="0" err="1"/>
              <a:t>explictly</a:t>
            </a:r>
            <a:r>
              <a:rPr lang="de-CH" i="1" dirty="0"/>
              <a:t> </a:t>
            </a:r>
            <a:r>
              <a:rPr lang="de-CH" i="1" dirty="0" err="1"/>
              <a:t>treated</a:t>
            </a:r>
            <a:r>
              <a:rPr lang="de-CH" i="1" dirty="0"/>
              <a:t> in </a:t>
            </a:r>
            <a:r>
              <a:rPr lang="de-CH" i="1" dirty="0" err="1"/>
              <a:t>my</a:t>
            </a:r>
            <a:r>
              <a:rPr lang="de-CH" i="1" dirty="0"/>
              <a:t> </a:t>
            </a:r>
            <a:r>
              <a:rPr lang="de-CH" i="1" dirty="0" err="1"/>
              <a:t>work</a:t>
            </a:r>
            <a:endParaRPr lang="de-CH" i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 err="1"/>
              <a:t>We</a:t>
            </a:r>
            <a:r>
              <a:rPr lang="de-CH" sz="2400" dirty="0"/>
              <a:t> must </a:t>
            </a:r>
            <a:r>
              <a:rPr lang="de-CH" sz="2400" dirty="0" err="1"/>
              <a:t>think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two</a:t>
            </a:r>
            <a:r>
              <a:rPr lang="de-CH" sz="2400" dirty="0"/>
              <a:t> additional </a:t>
            </a:r>
            <a:r>
              <a:rPr lang="de-CH" sz="2400" dirty="0" err="1"/>
              <a:t>constraints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BFF5E4C-C5E4-4695-AF78-5548AB8C4B8F}"/>
              </a:ext>
            </a:extLst>
          </p:cNvPr>
          <p:cNvSpPr txBox="1"/>
          <p:nvPr/>
        </p:nvSpPr>
        <p:spPr>
          <a:xfrm>
            <a:off x="3802284" y="2407613"/>
            <a:ext cx="435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/>
              <a:t>Experts</a:t>
            </a:r>
            <a:r>
              <a:rPr lang="de-CH" i="1" dirty="0"/>
              <a:t> </a:t>
            </a:r>
            <a:r>
              <a:rPr lang="de-CH" i="1" dirty="0" err="1"/>
              <a:t>have</a:t>
            </a:r>
            <a:r>
              <a:rPr lang="de-CH" i="1" dirty="0"/>
              <a:t> a </a:t>
            </a:r>
            <a:r>
              <a:rPr lang="de-CH" i="1" dirty="0" err="1"/>
              <a:t>minimum</a:t>
            </a:r>
            <a:r>
              <a:rPr lang="de-CH" i="1" dirty="0"/>
              <a:t> </a:t>
            </a:r>
            <a:r>
              <a:rPr lang="de-CH" i="1" dirty="0" err="1"/>
              <a:t>pensum</a:t>
            </a:r>
            <a:r>
              <a:rPr lang="de-CH" i="1" dirty="0"/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0CF9E6-E25E-4EFB-9FEC-EA65F0A2B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91" y="2871820"/>
            <a:ext cx="7851588" cy="2911076"/>
          </a:xfrm>
          <a:prstGeom prst="rect">
            <a:avLst/>
          </a:prstGeom>
        </p:spPr>
      </p:pic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9F2F331A-3C98-4D0D-8188-B8476BA7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330563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After-</a:t>
            </a:r>
            <a:r>
              <a:rPr lang="de-CH" dirty="0" err="1"/>
              <a:t>math</a:t>
            </a:r>
            <a:r>
              <a:rPr lang="de-CH" dirty="0"/>
              <a:t>: </a:t>
            </a:r>
            <a:r>
              <a:rPr lang="de-CH" dirty="0" err="1"/>
              <a:t>Programming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19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 err="1"/>
              <a:t>We’re</a:t>
            </a:r>
            <a:r>
              <a:rPr lang="de-CH" sz="2400" dirty="0"/>
              <a:t> </a:t>
            </a:r>
            <a:r>
              <a:rPr lang="de-CH" sz="2400" dirty="0" err="1"/>
              <a:t>ready</a:t>
            </a:r>
            <a:r>
              <a:rPr lang="de-CH" sz="2400" dirty="0"/>
              <a:t>: </a:t>
            </a:r>
            <a:r>
              <a:rPr lang="de-CH" sz="2400" dirty="0" err="1"/>
              <a:t>Let’s</a:t>
            </a:r>
            <a:r>
              <a:rPr lang="de-CH" sz="2400" dirty="0"/>
              <a:t> </a:t>
            </a:r>
            <a:r>
              <a:rPr lang="de-CH" sz="2400" dirty="0" err="1"/>
              <a:t>program</a:t>
            </a:r>
            <a:r>
              <a:rPr lang="de-CH" sz="2400" dirty="0"/>
              <a:t>!</a:t>
            </a:r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77F5E04F-8944-4174-8237-B274EBBD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168175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After-</a:t>
            </a:r>
            <a:r>
              <a:rPr lang="de-CH" dirty="0" err="1"/>
              <a:t>math</a:t>
            </a:r>
            <a:r>
              <a:rPr lang="de-CH" dirty="0"/>
              <a:t>: </a:t>
            </a:r>
            <a:r>
              <a:rPr lang="de-CH" dirty="0" err="1"/>
              <a:t>Programming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19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 err="1"/>
              <a:t>We’re</a:t>
            </a:r>
            <a:r>
              <a:rPr lang="de-CH" sz="2400" dirty="0"/>
              <a:t> </a:t>
            </a:r>
            <a:r>
              <a:rPr lang="de-CH" sz="2400" dirty="0" err="1"/>
              <a:t>ready</a:t>
            </a:r>
            <a:r>
              <a:rPr lang="de-CH" sz="2400" dirty="0"/>
              <a:t>: </a:t>
            </a:r>
            <a:r>
              <a:rPr lang="de-CH" sz="2400" dirty="0" err="1"/>
              <a:t>Let’s</a:t>
            </a:r>
            <a:r>
              <a:rPr lang="de-CH" sz="2400" dirty="0"/>
              <a:t> </a:t>
            </a:r>
            <a:r>
              <a:rPr lang="de-CH" sz="2400" dirty="0" err="1"/>
              <a:t>program</a:t>
            </a:r>
            <a:r>
              <a:rPr lang="de-CH" sz="2400" dirty="0"/>
              <a:t>!</a:t>
            </a:r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B6544E21-A94E-4082-841E-96226CF7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77" y="3001644"/>
            <a:ext cx="2606493" cy="21160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1872FCF-A061-4FE5-8140-C4981490A3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10600" y="3356394"/>
            <a:ext cx="1938655" cy="16097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1754824-9D24-46BE-A0A3-F74500C4E8A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05" y="3371313"/>
            <a:ext cx="2228850" cy="1376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28CDD8C9-4AA0-451D-BF1B-03EBCE5D528E}"/>
              </a:ext>
            </a:extLst>
          </p:cNvPr>
          <p:cNvSpPr/>
          <p:nvPr/>
        </p:nvSpPr>
        <p:spPr>
          <a:xfrm>
            <a:off x="4037505" y="3877092"/>
            <a:ext cx="612422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B99FB56-BEC9-4289-86E6-712FA806DA1D}"/>
              </a:ext>
            </a:extLst>
          </p:cNvPr>
          <p:cNvSpPr/>
          <p:nvPr/>
        </p:nvSpPr>
        <p:spPr>
          <a:xfrm>
            <a:off x="7713974" y="3877091"/>
            <a:ext cx="612422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CAB6C9-96AC-4DA5-A684-2636A9E51F26}"/>
              </a:ext>
            </a:extLst>
          </p:cNvPr>
          <p:cNvSpPr txBox="1"/>
          <p:nvPr/>
        </p:nvSpPr>
        <p:spPr>
          <a:xfrm>
            <a:off x="2321647" y="2728710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CSV-File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B02B7F4-063E-4ED9-952A-02134443D7F0}"/>
              </a:ext>
            </a:extLst>
          </p:cNvPr>
          <p:cNvSpPr txBox="1"/>
          <p:nvPr/>
        </p:nvSpPr>
        <p:spPr>
          <a:xfrm>
            <a:off x="5183901" y="2468044"/>
            <a:ext cx="188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JAVA-</a:t>
            </a:r>
            <a:r>
              <a:rPr lang="de-CH" dirty="0" err="1"/>
              <a:t>Algorithm</a:t>
            </a:r>
            <a:endParaRPr lang="de-CH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772B79-A955-4EAF-9EE8-60C4C4281D36}"/>
              </a:ext>
            </a:extLst>
          </p:cNvPr>
          <p:cNvSpPr txBox="1"/>
          <p:nvPr/>
        </p:nvSpPr>
        <p:spPr>
          <a:xfrm>
            <a:off x="8664011" y="2728710"/>
            <a:ext cx="188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Optimal </a:t>
            </a:r>
            <a:r>
              <a:rPr lang="de-CH" dirty="0" err="1"/>
              <a:t>Matching</a:t>
            </a:r>
            <a:endParaRPr lang="de-CH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1C8395D-D0B9-45BD-A078-1BEC906C89EF}"/>
              </a:ext>
            </a:extLst>
          </p:cNvPr>
          <p:cNvSpPr txBox="1"/>
          <p:nvPr/>
        </p:nvSpPr>
        <p:spPr>
          <a:xfrm>
            <a:off x="4823277" y="5268065"/>
            <a:ext cx="3011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i="1" dirty="0" err="1"/>
              <a:t>Mostly</a:t>
            </a:r>
            <a:r>
              <a:rPr lang="de-CH" sz="1600" i="1" dirty="0"/>
              <a:t> </a:t>
            </a:r>
            <a:r>
              <a:rPr lang="de-CH" sz="1600" i="1" dirty="0" err="1"/>
              <a:t>adopted</a:t>
            </a:r>
            <a:r>
              <a:rPr lang="de-CH" sz="1600" i="1" dirty="0"/>
              <a:t> </a:t>
            </a:r>
            <a:r>
              <a:rPr lang="de-CH" sz="1600" i="1" dirty="0" err="1"/>
              <a:t>from</a:t>
            </a:r>
            <a:r>
              <a:rPr lang="de-CH" sz="1600" i="1" dirty="0"/>
              <a:t> a </a:t>
            </a:r>
            <a:r>
              <a:rPr lang="de-CH" sz="1600" i="1" dirty="0" err="1"/>
              <a:t>library</a:t>
            </a:r>
            <a:endParaRPr lang="de-CH" sz="1600" i="1" dirty="0"/>
          </a:p>
        </p:txBody>
      </p:sp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77F5E04F-8944-4174-8237-B274EBBD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1684641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Review: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students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topics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20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493927" y="1508863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A5C434D3-F7C1-4673-9D3B-370A2904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646452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Review: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students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topics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20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493927" y="1508863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118331AE-E333-42CC-BBCF-6E61A8A1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06" y="1830766"/>
            <a:ext cx="1382637" cy="189203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5A8DB27-D9D9-4D47-B149-4C7A4323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156" y="2218377"/>
            <a:ext cx="3554236" cy="154658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719A35F-10C8-4EDB-9837-676F173E17E2}"/>
              </a:ext>
            </a:extLst>
          </p:cNvPr>
          <p:cNvSpPr txBox="1"/>
          <p:nvPr/>
        </p:nvSpPr>
        <p:spPr>
          <a:xfrm>
            <a:off x="3680178" y="1831956"/>
            <a:ext cx="267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1. Math </a:t>
            </a:r>
            <a:r>
              <a:rPr lang="de-CH" dirty="0" err="1"/>
              <a:t>gives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a </a:t>
            </a:r>
            <a:r>
              <a:rPr lang="de-CH" dirty="0" err="1"/>
              <a:t>model</a:t>
            </a:r>
            <a:endParaRPr lang="de-CH" dirty="0"/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A5C434D3-F7C1-4673-9D3B-370A2904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577015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Review: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students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topics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20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493927" y="1508863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480CF9E6-E25E-4EFB-9FEC-EA65F0A2B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17" y="4496563"/>
            <a:ext cx="4171371" cy="154658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8331AE-E333-42CC-BBCF-6E61A8A1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6" y="1830766"/>
            <a:ext cx="1382637" cy="189203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5A8DB27-D9D9-4D47-B149-4C7A43234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156" y="2218377"/>
            <a:ext cx="3554236" cy="154658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719A35F-10C8-4EDB-9837-676F173E17E2}"/>
              </a:ext>
            </a:extLst>
          </p:cNvPr>
          <p:cNvSpPr txBox="1"/>
          <p:nvPr/>
        </p:nvSpPr>
        <p:spPr>
          <a:xfrm>
            <a:off x="3680178" y="1831956"/>
            <a:ext cx="267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1. Math </a:t>
            </a:r>
            <a:r>
              <a:rPr lang="de-CH" dirty="0" err="1"/>
              <a:t>gives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a </a:t>
            </a:r>
            <a:r>
              <a:rPr lang="de-CH" dirty="0" err="1"/>
              <a:t>model</a:t>
            </a:r>
            <a:endParaRPr lang="de-CH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7B7B9CC-D04A-48A8-8DB1-B1D517012314}"/>
              </a:ext>
            </a:extLst>
          </p:cNvPr>
          <p:cNvSpPr txBox="1"/>
          <p:nvPr/>
        </p:nvSpPr>
        <p:spPr>
          <a:xfrm>
            <a:off x="2026606" y="4130729"/>
            <a:ext cx="423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2.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specific</a:t>
            </a:r>
            <a:r>
              <a:rPr lang="de-CH" dirty="0"/>
              <a:t> </a:t>
            </a:r>
            <a:r>
              <a:rPr lang="de-CH" dirty="0" err="1"/>
              <a:t>constraints</a:t>
            </a:r>
            <a:r>
              <a:rPr lang="de-CH" dirty="0"/>
              <a:t> 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A5C434D3-F7C1-4673-9D3B-370A2904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1802032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Review: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students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topics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20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493927" y="1508863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480CF9E6-E25E-4EFB-9FEC-EA65F0A2B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17" y="4496563"/>
            <a:ext cx="4171371" cy="15465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FE50697-825B-4135-BA13-92FDAAD2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408" y="2913449"/>
            <a:ext cx="2677974" cy="2174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8331AE-E333-42CC-BBCF-6E61A8A14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606" y="1830766"/>
            <a:ext cx="1382637" cy="189203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5A8DB27-D9D9-4D47-B149-4C7A43234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156" y="2218377"/>
            <a:ext cx="3554236" cy="154658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719A35F-10C8-4EDB-9837-676F173E17E2}"/>
              </a:ext>
            </a:extLst>
          </p:cNvPr>
          <p:cNvSpPr txBox="1"/>
          <p:nvPr/>
        </p:nvSpPr>
        <p:spPr>
          <a:xfrm>
            <a:off x="3680178" y="1831956"/>
            <a:ext cx="267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1. Math </a:t>
            </a:r>
            <a:r>
              <a:rPr lang="de-CH" dirty="0" err="1"/>
              <a:t>gives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a </a:t>
            </a:r>
            <a:r>
              <a:rPr lang="de-CH" dirty="0" err="1"/>
              <a:t>model</a:t>
            </a:r>
            <a:endParaRPr lang="de-CH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7B7B9CC-D04A-48A8-8DB1-B1D517012314}"/>
              </a:ext>
            </a:extLst>
          </p:cNvPr>
          <p:cNvSpPr txBox="1"/>
          <p:nvPr/>
        </p:nvSpPr>
        <p:spPr>
          <a:xfrm>
            <a:off x="2026606" y="4130729"/>
            <a:ext cx="423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2.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specific</a:t>
            </a:r>
            <a:r>
              <a:rPr lang="de-CH" dirty="0"/>
              <a:t> </a:t>
            </a:r>
            <a:r>
              <a:rPr lang="de-CH" dirty="0" err="1"/>
              <a:t>constraints</a:t>
            </a:r>
            <a:r>
              <a:rPr lang="de-CH" dirty="0"/>
              <a:t>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457B4A9-859F-44AA-8C7E-ADFB0697C0BC}"/>
              </a:ext>
            </a:extLst>
          </p:cNvPr>
          <p:cNvSpPr txBox="1"/>
          <p:nvPr/>
        </p:nvSpPr>
        <p:spPr>
          <a:xfrm>
            <a:off x="7579519" y="5164471"/>
            <a:ext cx="423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3.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implement</a:t>
            </a:r>
            <a:r>
              <a:rPr lang="de-CH" dirty="0"/>
              <a:t> an </a:t>
            </a:r>
            <a:r>
              <a:rPr lang="de-CH" dirty="0" err="1"/>
              <a:t>algorithm</a:t>
            </a:r>
            <a:endParaRPr lang="de-CH" dirty="0"/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A5C434D3-F7C1-4673-9D3B-370A2904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844902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51918-8CDB-4748-8537-F6DD3032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Questions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8D7DED-FEC1-4696-B7FF-99406384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9F0C85-B8E1-4D6D-8053-1FF77165A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7572">
            <a:off x="4568794" y="1976429"/>
            <a:ext cx="925071" cy="687982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80DA5B59-999F-4EFC-96A3-CAC0CB28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CACA2-7224-476A-8A0E-70884D950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13" y="1481858"/>
            <a:ext cx="935784" cy="6959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F243414-5095-4F10-9BED-59102574E0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7130">
            <a:off x="6529449" y="1648337"/>
            <a:ext cx="936912" cy="69678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D5B4003-CBB4-41D1-BE5C-76A7723781D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83684">
            <a:off x="7027005" y="2435222"/>
            <a:ext cx="810771" cy="60297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65463E3-19DF-4856-B57A-F24BF3B4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26951">
            <a:off x="6236037" y="3043578"/>
            <a:ext cx="984222" cy="73197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224C43-10D6-4F73-B436-9BAF369F4A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50536" y="3867881"/>
            <a:ext cx="2200616" cy="81590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0F9D701-5A33-4813-9EE0-F5FEC7AB6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54" y="5473512"/>
            <a:ext cx="815906" cy="6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06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3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1E24D-6915-4EFA-8183-31BF3C6A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Solution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Assignement</a:t>
            </a:r>
            <a:r>
              <a:rPr lang="de-CH" dirty="0"/>
              <a:t> Problems?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4E4C-A065-4FC2-AF73-954BFD45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005" y="4760868"/>
            <a:ext cx="5840669" cy="1436533"/>
          </a:xfrm>
        </p:spPr>
        <p:txBody>
          <a:bodyPr/>
          <a:lstStyle/>
          <a:p>
            <a:pPr marL="0" indent="0">
              <a:buNone/>
            </a:pPr>
            <a:r>
              <a:rPr lang="de-CH" sz="2400" dirty="0"/>
              <a:t>Most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information</a:t>
            </a:r>
            <a:r>
              <a:rPr lang="de-CH" sz="2400" dirty="0"/>
              <a:t> </a:t>
            </a:r>
            <a:r>
              <a:rPr lang="de-CH" sz="2400" dirty="0" err="1"/>
              <a:t>bases</a:t>
            </a:r>
            <a:r>
              <a:rPr lang="de-CH" sz="2400" dirty="0"/>
              <a:t> on</a:t>
            </a:r>
            <a:br>
              <a:rPr lang="de-CH" sz="2400" dirty="0"/>
            </a:br>
            <a:r>
              <a:rPr lang="de-CH" sz="2400" dirty="0"/>
              <a:t>Allen Tuckers - </a:t>
            </a:r>
            <a:r>
              <a:rPr lang="de-CH" sz="2400" b="1" i="1" dirty="0"/>
              <a:t>Applied </a:t>
            </a:r>
            <a:r>
              <a:rPr lang="de-CH" sz="2400" b="1" i="1" dirty="0" err="1"/>
              <a:t>Combinatorics</a:t>
            </a:r>
            <a:endParaRPr lang="de-CH" sz="2400" b="1" i="1" dirty="0"/>
          </a:p>
          <a:p>
            <a:pPr marL="0" indent="0" algn="just">
              <a:buNone/>
            </a:pPr>
            <a:r>
              <a:rPr lang="de-CH" sz="1100" b="1" i="1" u="sng" dirty="0">
                <a:solidFill>
                  <a:schemeClr val="accent1">
                    <a:lumMod val="75000"/>
                  </a:schemeClr>
                </a:solidFill>
              </a:rPr>
              <a:t>https://www.wiley.com/en-us/Applied+Combinatorics%2C+6th+Edition-p-9781118210116</a:t>
            </a:r>
          </a:p>
          <a:p>
            <a:pPr marL="0" indent="0" algn="just">
              <a:buNone/>
            </a:pPr>
            <a:endParaRPr lang="de-CH" b="1" i="1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5C183F-AA91-4993-8E09-F33EBDA8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6CD719-A706-4E41-BA0C-D7BFF661C428}"/>
              </a:ext>
            </a:extLst>
          </p:cNvPr>
          <p:cNvSpPr txBox="1"/>
          <p:nvPr/>
        </p:nvSpPr>
        <p:spPr>
          <a:xfrm>
            <a:off x="3798711" y="2323645"/>
            <a:ext cx="459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 err="1"/>
              <a:t>Mathematics</a:t>
            </a:r>
            <a:r>
              <a:rPr lang="de-CH" sz="3200" dirty="0"/>
              <a:t>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EC97FA-677B-491D-A83F-D2076B5382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972680" y="2255276"/>
            <a:ext cx="1076325" cy="3143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4B53B4F-B54E-4548-ADF7-2797AB0561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067805" y="2604250"/>
            <a:ext cx="1981200" cy="2952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8BEBB1-0401-441F-A639-239AA739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677405" y="2939323"/>
            <a:ext cx="1371600" cy="2571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274E60D-8984-4C73-8401-0EBD670634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258175" y="2255276"/>
            <a:ext cx="1724025" cy="2857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8F940B6-843D-461A-BD49-7A47EE00AC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8258175" y="2915844"/>
            <a:ext cx="1009650" cy="266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1A093D8-B720-4CF0-AF19-0082CEB897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8258175" y="2612289"/>
            <a:ext cx="923925" cy="2476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A57706-D708-463F-ABFB-89E9265155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6874" y="4609865"/>
            <a:ext cx="1043968" cy="1428588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0D839DA-57B3-4957-B8C3-5E154522F140}"/>
              </a:ext>
            </a:extLst>
          </p:cNvPr>
          <p:cNvCxnSpPr>
            <a:cxnSpLocks/>
          </p:cNvCxnSpPr>
          <p:nvPr/>
        </p:nvCxnSpPr>
        <p:spPr>
          <a:xfrm>
            <a:off x="1411112" y="4251366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EB48E7F1-EACC-4F47-85A0-5838B53BE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172439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51918-8CDB-4748-8537-F6DD30326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de-CH" dirty="0"/>
              <a:t>The Approach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8D7DED-FEC1-4696-B7FF-99406384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4</a:t>
            </a:r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80DA5B59-999F-4EFC-96A3-CAC0CB28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158195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51918-8CDB-4748-8537-F6DD3032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The 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E29EF-EBE1-4B45-9B4F-948B2A7AC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534" y="1825625"/>
            <a:ext cx="508846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/>
              <a:t>Phase I: Model </a:t>
            </a:r>
            <a:r>
              <a:rPr lang="de-CH" dirty="0" err="1"/>
              <a:t>the</a:t>
            </a:r>
            <a:r>
              <a:rPr lang="de-CH" dirty="0"/>
              <a:t>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8D7DED-FEC1-4696-B7FF-99406384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9F0C85-B8E1-4D6D-8053-1FF77165A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14" y="2751141"/>
            <a:ext cx="3361950" cy="2500306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80DA5B59-999F-4EFC-96A3-CAC0CB28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58818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51918-8CDB-4748-8537-F6DD3032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The 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E29EF-EBE1-4B45-9B4F-948B2A7AC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534" y="1825625"/>
            <a:ext cx="508846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/>
              <a:t>Phase I: Model </a:t>
            </a:r>
            <a:r>
              <a:rPr lang="de-CH" dirty="0" err="1"/>
              <a:t>the</a:t>
            </a:r>
            <a:r>
              <a:rPr lang="de-CH" dirty="0"/>
              <a:t>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8D7DED-FEC1-4696-B7FF-99406384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4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042D7C-68BE-4973-95D2-120EB569736B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884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dirty="0"/>
              <a:t>Phase II: </a:t>
            </a:r>
            <a:r>
              <a:rPr lang="de-CH" dirty="0" err="1"/>
              <a:t>Solve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Model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9F0C85-B8E1-4D6D-8053-1FF77165A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14" y="2751141"/>
            <a:ext cx="3361950" cy="250030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2ED99F-813E-49CB-86FD-178788620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298" y="2751141"/>
            <a:ext cx="3230149" cy="2622325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80DA5B59-999F-4EFC-96A3-CAC0CB28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253070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2801-D58E-4B49-94A6-49EE336F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Phase I - Model </a:t>
            </a:r>
            <a:r>
              <a:rPr lang="de-CH" dirty="0" err="1"/>
              <a:t>the</a:t>
            </a:r>
            <a:r>
              <a:rPr lang="de-CH" dirty="0"/>
              <a:t>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FBC78E-ADB7-408D-BA42-FC9BE73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5A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EC808-0EA5-4852-8F46-9E799A263AEB}"/>
              </a:ext>
            </a:extLst>
          </p:cNvPr>
          <p:cNvSpPr txBox="1"/>
          <p:nvPr/>
        </p:nvSpPr>
        <p:spPr>
          <a:xfrm>
            <a:off x="838200" y="142293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First </a:t>
            </a:r>
            <a:r>
              <a:rPr lang="de-CH" sz="2400" dirty="0" err="1"/>
              <a:t>Step</a:t>
            </a:r>
            <a:r>
              <a:rPr lang="de-CH" sz="2400" dirty="0"/>
              <a:t>: </a:t>
            </a:r>
            <a:r>
              <a:rPr lang="de-CH" sz="2400" dirty="0" err="1"/>
              <a:t>Make</a:t>
            </a:r>
            <a:r>
              <a:rPr lang="de-CH" sz="2400" dirty="0"/>
              <a:t> a </a:t>
            </a:r>
            <a:r>
              <a:rPr lang="de-CH" sz="2400" dirty="0" err="1"/>
              <a:t>graph</a:t>
            </a:r>
            <a:endParaRPr lang="de-CH" sz="2400" dirty="0"/>
          </a:p>
          <a:p>
            <a:pPr algn="ctr"/>
            <a:endParaRPr lang="de-CH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85A0C6-6259-4B10-A7FF-DDBF8D12B75C}"/>
              </a:ext>
            </a:extLst>
          </p:cNvPr>
          <p:cNvCxnSpPr>
            <a:cxnSpLocks/>
          </p:cNvCxnSpPr>
          <p:nvPr/>
        </p:nvCxnSpPr>
        <p:spPr>
          <a:xfrm>
            <a:off x="1524451" y="2242640"/>
            <a:ext cx="92041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49770568-53BD-43FA-BF2F-60052ADF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6356350"/>
            <a:ext cx="6016978" cy="365125"/>
          </a:xfrm>
        </p:spPr>
        <p:txBody>
          <a:bodyPr/>
          <a:lstStyle/>
          <a:p>
            <a:r>
              <a:rPr lang="en-GB" dirty="0"/>
              <a:t>Frederik Heck 		-	Algorithmic Matching </a:t>
            </a:r>
          </a:p>
        </p:txBody>
      </p:sp>
    </p:spTree>
    <p:extLst>
      <p:ext uri="{BB962C8B-B14F-4D97-AF65-F5344CB8AC3E}">
        <p14:creationId xmlns:p14="http://schemas.microsoft.com/office/powerpoint/2010/main" val="147773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1712</Words>
  <Application>Microsoft Office PowerPoint</Application>
  <PresentationFormat>Breitbild</PresentationFormat>
  <Paragraphs>481</Paragraphs>
  <Slides>49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</vt:lpstr>
      <vt:lpstr>Algorithmic Matching</vt:lpstr>
      <vt:lpstr>The Student-Topic-Assignment Problem</vt:lpstr>
      <vt:lpstr>Solution for Assignement Problems?</vt:lpstr>
      <vt:lpstr>Solution for Assignement Problems?</vt:lpstr>
      <vt:lpstr>Solution for Assignement Problems?</vt:lpstr>
      <vt:lpstr>The Approach</vt:lpstr>
      <vt:lpstr>The Approach</vt:lpstr>
      <vt:lpstr>The Approach</vt:lpstr>
      <vt:lpstr>Phase I - Model the Problem</vt:lpstr>
      <vt:lpstr>Phase I - Model the Problem</vt:lpstr>
      <vt:lpstr>Phase I - Model the Problem</vt:lpstr>
      <vt:lpstr>Phase I - Model the Problem</vt:lpstr>
      <vt:lpstr>Phase I - Model the Problem</vt:lpstr>
      <vt:lpstr>Phase I - Model the Problem</vt:lpstr>
      <vt:lpstr>Phase I - Model the Problem</vt:lpstr>
      <vt:lpstr>Phase I - Model the Problem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Phase II – Solve the Model</vt:lpstr>
      <vt:lpstr>After-math: Improvements</vt:lpstr>
      <vt:lpstr>After-math: Improvements</vt:lpstr>
      <vt:lpstr>After-math: Improvements</vt:lpstr>
      <vt:lpstr>After-math: Programming</vt:lpstr>
      <vt:lpstr>After-math: Programming</vt:lpstr>
      <vt:lpstr>Review: How to assign students to topics</vt:lpstr>
      <vt:lpstr>Review: How to assign students to topics</vt:lpstr>
      <vt:lpstr>Review: How to assign students to topics</vt:lpstr>
      <vt:lpstr>Review: How to assign students to topics</vt:lpstr>
      <vt:lpstr>Questions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Algorithmic Matching</dc:title>
  <dc:creator>Fred Heck</dc:creator>
  <cp:lastModifiedBy>Fred Heck</cp:lastModifiedBy>
  <cp:revision>81</cp:revision>
  <dcterms:created xsi:type="dcterms:W3CDTF">2020-01-07T10:16:41Z</dcterms:created>
  <dcterms:modified xsi:type="dcterms:W3CDTF">2020-01-13T08:19:28Z</dcterms:modified>
</cp:coreProperties>
</file>